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2" r:id="rId3"/>
    <p:sldId id="258" r:id="rId4"/>
    <p:sldId id="392" r:id="rId5"/>
    <p:sldId id="269" r:id="rId6"/>
    <p:sldId id="270" r:id="rId7"/>
    <p:sldId id="271" r:id="rId8"/>
    <p:sldId id="272" r:id="rId9"/>
    <p:sldId id="334" r:id="rId10"/>
    <p:sldId id="402" r:id="rId11"/>
    <p:sldId id="403" r:id="rId12"/>
    <p:sldId id="404" r:id="rId13"/>
    <p:sldId id="406" r:id="rId14"/>
    <p:sldId id="407" r:id="rId15"/>
    <p:sldId id="408" r:id="rId16"/>
    <p:sldId id="409" r:id="rId17"/>
    <p:sldId id="410" r:id="rId18"/>
    <p:sldId id="433" r:id="rId19"/>
    <p:sldId id="411" r:id="rId20"/>
    <p:sldId id="412" r:id="rId21"/>
    <p:sldId id="434" r:id="rId22"/>
    <p:sldId id="413" r:id="rId23"/>
    <p:sldId id="414" r:id="rId24"/>
    <p:sldId id="415" r:id="rId25"/>
    <p:sldId id="416" r:id="rId26"/>
    <p:sldId id="425" r:id="rId27"/>
    <p:sldId id="274" r:id="rId28"/>
    <p:sldId id="275" r:id="rId29"/>
    <p:sldId id="278" r:id="rId30"/>
    <p:sldId id="279" r:id="rId31"/>
    <p:sldId id="339" r:id="rId32"/>
    <p:sldId id="435" r:id="rId33"/>
    <p:sldId id="436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426" r:id="rId42"/>
    <p:sldId id="347" r:id="rId43"/>
    <p:sldId id="427" r:id="rId44"/>
    <p:sldId id="428" r:id="rId45"/>
    <p:sldId id="397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93" r:id="rId55"/>
    <p:sldId id="437" r:id="rId56"/>
    <p:sldId id="359" r:id="rId57"/>
    <p:sldId id="360" r:id="rId58"/>
    <p:sldId id="361" r:id="rId59"/>
    <p:sldId id="362" r:id="rId60"/>
    <p:sldId id="438" r:id="rId61"/>
    <p:sldId id="363" r:id="rId62"/>
    <p:sldId id="364" r:id="rId63"/>
    <p:sldId id="365" r:id="rId64"/>
    <p:sldId id="366" r:id="rId65"/>
    <p:sldId id="442" r:id="rId66"/>
    <p:sldId id="367" r:id="rId67"/>
    <p:sldId id="368" r:id="rId68"/>
    <p:sldId id="445" r:id="rId69"/>
    <p:sldId id="446" r:id="rId70"/>
    <p:sldId id="369" r:id="rId71"/>
    <p:sldId id="370" r:id="rId72"/>
    <p:sldId id="371" r:id="rId73"/>
    <p:sldId id="372" r:id="rId74"/>
    <p:sldId id="373" r:id="rId75"/>
    <p:sldId id="374" r:id="rId76"/>
    <p:sldId id="375" r:id="rId77"/>
    <p:sldId id="439" r:id="rId78"/>
    <p:sldId id="440" r:id="rId79"/>
    <p:sldId id="441" r:id="rId80"/>
    <p:sldId id="376" r:id="rId81"/>
    <p:sldId id="377" r:id="rId82"/>
    <p:sldId id="378" r:id="rId83"/>
    <p:sldId id="379" r:id="rId84"/>
    <p:sldId id="380" r:id="rId85"/>
    <p:sldId id="381" r:id="rId86"/>
    <p:sldId id="382" r:id="rId87"/>
    <p:sldId id="383" r:id="rId88"/>
    <p:sldId id="384" r:id="rId89"/>
    <p:sldId id="443" r:id="rId90"/>
    <p:sldId id="385" r:id="rId91"/>
    <p:sldId id="395" r:id="rId92"/>
    <p:sldId id="386" r:id="rId93"/>
    <p:sldId id="399" r:id="rId94"/>
    <p:sldId id="400" r:id="rId95"/>
    <p:sldId id="401" r:id="rId96"/>
    <p:sldId id="388" r:id="rId97"/>
    <p:sldId id="389" r:id="rId98"/>
    <p:sldId id="390" r:id="rId99"/>
    <p:sldId id="391" r:id="rId100"/>
    <p:sldId id="289" r:id="rId101"/>
    <p:sldId id="290" r:id="rId102"/>
    <p:sldId id="291" r:id="rId103"/>
    <p:sldId id="292" r:id="rId104"/>
    <p:sldId id="293" r:id="rId105"/>
    <p:sldId id="294" r:id="rId106"/>
    <p:sldId id="295" r:id="rId107"/>
    <p:sldId id="296" r:id="rId108"/>
    <p:sldId id="297" r:id="rId109"/>
    <p:sldId id="444" r:id="rId110"/>
    <p:sldId id="299" r:id="rId111"/>
    <p:sldId id="300" r:id="rId112"/>
    <p:sldId id="301" r:id="rId113"/>
    <p:sldId id="447" r:id="rId114"/>
    <p:sldId id="448" r:id="rId115"/>
    <p:sldId id="449" r:id="rId116"/>
    <p:sldId id="450" r:id="rId117"/>
    <p:sldId id="451" r:id="rId118"/>
    <p:sldId id="452" r:id="rId119"/>
    <p:sldId id="453" r:id="rId120"/>
    <p:sldId id="455" r:id="rId121"/>
    <p:sldId id="456" r:id="rId122"/>
    <p:sldId id="457" r:id="rId123"/>
    <p:sldId id="458" r:id="rId124"/>
    <p:sldId id="459" r:id="rId125"/>
    <p:sldId id="460" r:id="rId126"/>
    <p:sldId id="461" r:id="rId127"/>
    <p:sldId id="462" r:id="rId128"/>
    <p:sldId id="466" r:id="rId129"/>
    <p:sldId id="467" r:id="rId130"/>
    <p:sldId id="468" r:id="rId131"/>
    <p:sldId id="463" r:id="rId132"/>
    <p:sldId id="464" r:id="rId133"/>
    <p:sldId id="469" r:id="rId134"/>
    <p:sldId id="465" r:id="rId135"/>
    <p:sldId id="470" r:id="rId136"/>
    <p:sldId id="471" r:id="rId137"/>
    <p:sldId id="472" r:id="rId138"/>
    <p:sldId id="556" r:id="rId139"/>
    <p:sldId id="557" r:id="rId140"/>
    <p:sldId id="558" r:id="rId141"/>
    <p:sldId id="473" r:id="rId142"/>
    <p:sldId id="474" r:id="rId143"/>
    <p:sldId id="475" r:id="rId144"/>
    <p:sldId id="476" r:id="rId145"/>
    <p:sldId id="477" r:id="rId146"/>
    <p:sldId id="478" r:id="rId147"/>
    <p:sldId id="479" r:id="rId148"/>
    <p:sldId id="480" r:id="rId149"/>
    <p:sldId id="481" r:id="rId150"/>
    <p:sldId id="482" r:id="rId151"/>
    <p:sldId id="483" r:id="rId152"/>
    <p:sldId id="566" r:id="rId153"/>
    <p:sldId id="484" r:id="rId154"/>
    <p:sldId id="485" r:id="rId155"/>
    <p:sldId id="486" r:id="rId156"/>
    <p:sldId id="487" r:id="rId157"/>
    <p:sldId id="488" r:id="rId158"/>
    <p:sldId id="489" r:id="rId159"/>
    <p:sldId id="490" r:id="rId160"/>
    <p:sldId id="491" r:id="rId161"/>
    <p:sldId id="492" r:id="rId162"/>
    <p:sldId id="493" r:id="rId163"/>
    <p:sldId id="559" r:id="rId164"/>
    <p:sldId id="560" r:id="rId165"/>
    <p:sldId id="561" r:id="rId166"/>
    <p:sldId id="562" r:id="rId167"/>
    <p:sldId id="563" r:id="rId168"/>
    <p:sldId id="494" r:id="rId169"/>
    <p:sldId id="495" r:id="rId170"/>
    <p:sldId id="496" r:id="rId171"/>
    <p:sldId id="497" r:id="rId172"/>
    <p:sldId id="500" r:id="rId173"/>
    <p:sldId id="501" r:id="rId174"/>
    <p:sldId id="502" r:id="rId175"/>
    <p:sldId id="498" r:id="rId176"/>
    <p:sldId id="503" r:id="rId177"/>
    <p:sldId id="504" r:id="rId178"/>
    <p:sldId id="505" r:id="rId179"/>
    <p:sldId id="506" r:id="rId180"/>
    <p:sldId id="507" r:id="rId181"/>
    <p:sldId id="508" r:id="rId182"/>
    <p:sldId id="509" r:id="rId183"/>
    <p:sldId id="565" r:id="rId184"/>
    <p:sldId id="510" r:id="rId185"/>
    <p:sldId id="511" r:id="rId186"/>
    <p:sldId id="512" r:id="rId187"/>
    <p:sldId id="513" r:id="rId188"/>
    <p:sldId id="514" r:id="rId189"/>
    <p:sldId id="515" r:id="rId190"/>
    <p:sldId id="516" r:id="rId191"/>
    <p:sldId id="517" r:id="rId192"/>
    <p:sldId id="518" r:id="rId193"/>
    <p:sldId id="519" r:id="rId194"/>
    <p:sldId id="520" r:id="rId195"/>
    <p:sldId id="521" r:id="rId196"/>
    <p:sldId id="522" r:id="rId197"/>
    <p:sldId id="564" r:id="rId198"/>
    <p:sldId id="523" r:id="rId199"/>
    <p:sldId id="524" r:id="rId200"/>
    <p:sldId id="525" r:id="rId201"/>
    <p:sldId id="526" r:id="rId202"/>
    <p:sldId id="527" r:id="rId203"/>
    <p:sldId id="528" r:id="rId204"/>
    <p:sldId id="529" r:id="rId205"/>
    <p:sldId id="530" r:id="rId206"/>
    <p:sldId id="532" r:id="rId207"/>
    <p:sldId id="533" r:id="rId208"/>
    <p:sldId id="534" r:id="rId209"/>
    <p:sldId id="535" r:id="rId210"/>
    <p:sldId id="536" r:id="rId211"/>
    <p:sldId id="537" r:id="rId212"/>
    <p:sldId id="538" r:id="rId213"/>
    <p:sldId id="539" r:id="rId214"/>
    <p:sldId id="540" r:id="rId215"/>
    <p:sldId id="541" r:id="rId216"/>
    <p:sldId id="542" r:id="rId217"/>
    <p:sldId id="543" r:id="rId218"/>
    <p:sldId id="544" r:id="rId219"/>
    <p:sldId id="545" r:id="rId220"/>
    <p:sldId id="546" r:id="rId221"/>
    <p:sldId id="547" r:id="rId222"/>
    <p:sldId id="548" r:id="rId223"/>
    <p:sldId id="549" r:id="rId224"/>
    <p:sldId id="550" r:id="rId225"/>
    <p:sldId id="551" r:id="rId226"/>
    <p:sldId id="552" r:id="rId227"/>
    <p:sldId id="553" r:id="rId228"/>
    <p:sldId id="554" r:id="rId229"/>
    <p:sldId id="555" r:id="rId230"/>
    <p:sldId id="303" r:id="rId231"/>
    <p:sldId id="304" r:id="rId232"/>
    <p:sldId id="305" r:id="rId233"/>
    <p:sldId id="306" r:id="rId234"/>
    <p:sldId id="307" r:id="rId235"/>
    <p:sldId id="308" r:id="rId236"/>
    <p:sldId id="309" r:id="rId237"/>
    <p:sldId id="336" r:id="rId238"/>
    <p:sldId id="310" r:id="rId239"/>
    <p:sldId id="311" r:id="rId240"/>
    <p:sldId id="312" r:id="rId241"/>
    <p:sldId id="313" r:id="rId242"/>
    <p:sldId id="314" r:id="rId243"/>
    <p:sldId id="315" r:id="rId244"/>
    <p:sldId id="316" r:id="rId245"/>
    <p:sldId id="429" r:id="rId246"/>
    <p:sldId id="430" r:id="rId247"/>
    <p:sldId id="317" r:id="rId248"/>
    <p:sldId id="431" r:id="rId249"/>
    <p:sldId id="318" r:id="rId250"/>
    <p:sldId id="432" r:id="rId251"/>
    <p:sldId id="319" r:id="rId252"/>
    <p:sldId id="321" r:id="rId253"/>
    <p:sldId id="322" r:id="rId254"/>
    <p:sldId id="323" r:id="rId255"/>
    <p:sldId id="324" r:id="rId256"/>
    <p:sldId id="325" r:id="rId257"/>
    <p:sldId id="335" r:id="rId258"/>
    <p:sldId id="326" r:id="rId259"/>
    <p:sldId id="327" r:id="rId260"/>
    <p:sldId id="328" r:id="rId261"/>
    <p:sldId id="329" r:id="rId262"/>
    <p:sldId id="330" r:id="rId263"/>
    <p:sldId id="331" r:id="rId2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0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1" d="100"/>
          <a:sy n="111" d="100"/>
        </p:scale>
        <p:origin x="-159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53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viewProps" Target="view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9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8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45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1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42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4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3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33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88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A5098-1096-427C-89BB-AA566E6C23FE}" type="datetimeFigureOut">
              <a:rPr lang="en-US" smtClean="0"/>
              <a:t>4/24/2017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FB633-A0C4-40C6-B7C3-CB5B3CB86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784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hyperlink" Target="http://suo.ieee.org/SUO/resolutions.html" TargetMode="External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hyperlink" Target="http://sw.opencyc.org/concept/Mx4rvVjVT5wpEbGdrcN5Y29ycA" TargetMode="External"/><Relationship Id="rId2" Type="http://schemas.openxmlformats.org/officeDocument/2006/relationships/hyperlink" Target="http://sw.opencyc.org/concept/Mx4rvVjTtJwpEbGdrcN5Y29yc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w.opencyc.org/concept/Mx4rvViAkpwpEbGdrcN5Y29ycA" TargetMode="External"/><Relationship Id="rId5" Type="http://schemas.openxmlformats.org/officeDocument/2006/relationships/hyperlink" Target="http://sw.opencyc.org/concept/Mx4rtuNldOW_EdqAAAACs2IKaQ" TargetMode="External"/><Relationship Id="rId4" Type="http://schemas.openxmlformats.org/officeDocument/2006/relationships/hyperlink" Target="http://sw.opencyc.org/concept/Mx4rvViA1pwpEbGdrcN5Y29ycA" TargetMode="Externa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hyperlink" Target="http://virtual.cvut.cz:8080/ksmsaWeb/browser/title" TargetMode="Externa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erix.tm.fr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sterix.tm.fr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Predstavljanje</a:t>
            </a:r>
            <a:r>
              <a:rPr lang="en-US" dirty="0" smtClean="0"/>
              <a:t> </a:t>
            </a:r>
            <a:r>
              <a:rPr lang="sr-Latn-RS" dirty="0" smtClean="0"/>
              <a:t>znanja</a:t>
            </a:r>
            <a:r>
              <a:rPr lang="en-US" dirty="0" smtClean="0"/>
              <a:t> i re</a:t>
            </a:r>
            <a:r>
              <a:rPr lang="sr-Latn-RS" dirty="0" smtClean="0"/>
              <a:t>z</a:t>
            </a:r>
            <a:r>
              <a:rPr lang="en-US" dirty="0" err="1" smtClean="0"/>
              <a:t>onovanje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0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r-Latn-RS" dirty="0"/>
              <a:t>Z</a:t>
            </a:r>
            <a:r>
              <a:rPr lang="en-US" dirty="0" err="1" smtClean="0"/>
              <a:t>aklju</a:t>
            </a:r>
            <a:r>
              <a:rPr lang="sr-Latn-RS" dirty="0" smtClean="0"/>
              <a:t>č</a:t>
            </a:r>
            <a:r>
              <a:rPr lang="en-US" dirty="0" err="1" smtClean="0"/>
              <a:t>ivanje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produkcionim</a:t>
            </a:r>
            <a:r>
              <a:rPr lang="en-US" dirty="0" smtClean="0"/>
              <a:t> </a:t>
            </a:r>
            <a:r>
              <a:rPr lang="en-US" dirty="0" err="1" smtClean="0"/>
              <a:t>pravilima</a:t>
            </a:r>
            <a:endParaRPr lang="el-GR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739" y="1827214"/>
            <a:ext cx="7699131" cy="43068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Način korišćenja baze znanja određen je modulom za zaključivanje</a:t>
            </a:r>
            <a:endParaRPr lang="en-US" dirty="0" smtClean="0"/>
          </a:p>
          <a:p>
            <a:pPr lvl="1" eaLnBrk="1" hangingPunct="1"/>
            <a:r>
              <a:rPr lang="sr-Latn-RS" dirty="0" smtClean="0"/>
              <a:t>Osnovni princip produkcionih sistema je da bi </a:t>
            </a:r>
            <a:r>
              <a:rPr lang="sr-Latn-RS" b="1" dirty="0" smtClean="0"/>
              <a:t>svako pravilo trebalo da bude nezavisan deo znanja</a:t>
            </a:r>
            <a:r>
              <a:rPr lang="sr-Latn-RS" dirty="0" smtClean="0"/>
              <a:t> i da </a:t>
            </a:r>
            <a:r>
              <a:rPr lang="sr-Latn-RS" b="1" dirty="0" smtClean="0"/>
              <a:t>ne bi trebalo da bude svesno drugih pravila</a:t>
            </a:r>
            <a:endParaRPr lang="en-US" b="1" dirty="0" smtClean="0"/>
          </a:p>
          <a:p>
            <a:pPr lvl="1" eaLnBrk="1" hangingPunct="1"/>
            <a:r>
              <a:rPr lang="sr-Latn-RS" dirty="0" smtClean="0"/>
              <a:t>U tom slučaju modul za zaključivanje može jednostavno da aktivira pravilo svaki put kada su premise pravila zadovoljene</a:t>
            </a:r>
            <a:r>
              <a:rPr lang="el-G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4490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4863FEF-D466-4679-8E4E-E5B9E9C51843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100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Šeme</a:t>
            </a:r>
            <a:endParaRPr lang="en-US" dirty="0" smtClean="0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 smtClean="0"/>
              <a:t>Pogodne za reprezentovanje složenijih znanja</a:t>
            </a:r>
            <a:endParaRPr lang="en-US" dirty="0" smtClean="0"/>
          </a:p>
          <a:p>
            <a:pPr marL="685800" lvl="1" eaLnBrk="1" hangingPunct="1"/>
            <a:r>
              <a:rPr lang="sr-Latn-RS" b="1" dirty="0" smtClean="0"/>
              <a:t>Kauzalne (uzročne) veze između opažaja ili akcije i odgovarajućeg ishoda</a:t>
            </a:r>
          </a:p>
          <a:p>
            <a:pPr marL="1085850" lvl="2"/>
            <a:r>
              <a:rPr lang="sr-Latn-RS" dirty="0" smtClean="0"/>
              <a:t>Na primer, hodanje je jedna senzomotorna shema koja uključuje koordinaciju čulnih opažaja sa motornim radnjama</a:t>
            </a:r>
            <a:endParaRPr lang="en-US" dirty="0" smtClean="0"/>
          </a:p>
          <a:p>
            <a:pPr marL="685800" lvl="1" eaLnBrk="1" hangingPunct="1"/>
            <a:r>
              <a:rPr lang="en-US" dirty="0" smtClean="0"/>
              <a:t>“</a:t>
            </a:r>
            <a:r>
              <a:rPr lang="sr-Latn-RS" dirty="0" smtClean="0"/>
              <a:t>dublje</a:t>
            </a:r>
            <a:r>
              <a:rPr lang="en-US" dirty="0" smtClean="0"/>
              <a:t>” </a:t>
            </a:r>
            <a:r>
              <a:rPr lang="sr-Latn-RS" dirty="0" smtClean="0"/>
              <a:t>znanje nego semantičke mreže</a:t>
            </a:r>
            <a:endParaRPr lang="en-US" dirty="0" smtClean="0"/>
          </a:p>
          <a:p>
            <a:pPr marL="968375" lvl="2" eaLnBrk="1" hangingPunct="1"/>
            <a:r>
              <a:rPr lang="sr-Latn-RS" b="1" dirty="0" smtClean="0"/>
              <a:t>Čvorovi mogu da imaju internu strukturu!</a:t>
            </a:r>
            <a:endParaRPr lang="en-US" b="1" dirty="0" smtClean="0"/>
          </a:p>
          <a:p>
            <a:pPr marL="685800" lvl="1" eaLnBrk="1" hangingPunct="1"/>
            <a:r>
              <a:rPr lang="sr-Latn-RS" dirty="0" smtClean="0"/>
              <a:t>Za ljude često </a:t>
            </a:r>
            <a:r>
              <a:rPr lang="sr-Latn-RS" b="1" dirty="0" smtClean="0"/>
              <a:t>tacitsko znanje</a:t>
            </a:r>
          </a:p>
          <a:p>
            <a:pPr marL="1085850" lvl="2"/>
            <a:r>
              <a:rPr lang="sr-Latn-RS" dirty="0" smtClean="0"/>
              <a:t>Semantičke mreže omogućuju predstavljanje deklarativnog znanja</a:t>
            </a:r>
            <a:endParaRPr lang="en-US" dirty="0" smtClean="0"/>
          </a:p>
          <a:p>
            <a:r>
              <a:rPr lang="sr-Latn-RS" dirty="0" smtClean="0"/>
              <a:t>Analogija sa konceptom sloga (</a:t>
            </a:r>
            <a:r>
              <a:rPr lang="en-US" dirty="0" smtClean="0"/>
              <a:t>record</a:t>
            </a:r>
            <a:r>
              <a:rPr lang="sr-Latn-RS" dirty="0" smtClean="0"/>
              <a:t>) u računarskoj nauci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07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030D9B2C-3724-48F4-A35D-3C32F18DD261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101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Konceptna šema</a:t>
            </a:r>
            <a:endParaRPr lang="en-US" dirty="0" smtClean="0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sr-Latn-RS" dirty="0" smtClean="0"/>
              <a:t>Apstrakcija u kojoj su konkretni objekti klasifikovani po svojim opštim/tipičnim karakteristikama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Sadrži najvažnija svojstva koja se obično pridružuju objektu tog tipa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Može biti zavisna od zadatka, konteksta, sposbnosti korisnika</a:t>
            </a:r>
            <a:r>
              <a:rPr lang="en-US" dirty="0" smtClean="0"/>
              <a:t>, …</a:t>
            </a:r>
          </a:p>
          <a:p>
            <a:pPr marL="685800" lvl="1" eaLnBrk="1" hangingPunct="1"/>
            <a:r>
              <a:rPr lang="sr-Latn-RS" dirty="0" smtClean="0"/>
              <a:t>Slično stereotipovima</a:t>
            </a:r>
          </a:p>
          <a:p>
            <a:pPr marL="685800" lvl="1"/>
            <a:r>
              <a:rPr lang="sr-Latn-RS" dirty="0" smtClean="0"/>
              <a:t>Na primer, </a:t>
            </a:r>
            <a:r>
              <a:rPr lang="sr-Latn-RS" b="1" dirty="0" smtClean="0"/>
              <a:t>konceptualna shema jabuke će uključiti opšte karakteristike jabuka kao što su veličina, boja, ukus, ...</a:t>
            </a:r>
            <a:endParaRPr lang="en-US" b="1" dirty="0" smtClean="0"/>
          </a:p>
          <a:p>
            <a:pPr eaLnBrk="1" hangingPunct="1"/>
            <a:r>
              <a:rPr lang="sr-Latn-RS" dirty="0" smtClean="0"/>
              <a:t>Pojednostavljuje rasuđivanje koncentrisanjem na suštinske aspekte</a:t>
            </a:r>
            <a:endParaRPr lang="en-US" dirty="0" smtClean="0"/>
          </a:p>
          <a:p>
            <a:pPr eaLnBrk="1" hangingPunct="1"/>
            <a:r>
              <a:rPr lang="sr-Latn-RS" dirty="0" smtClean="0"/>
              <a:t>Ipak može da zahteva metode zaključivanja specifične za konkretne veze</a:t>
            </a:r>
          </a:p>
          <a:p>
            <a:pPr lvl="1"/>
            <a:r>
              <a:rPr lang="sr-Latn-RS" dirty="0" smtClean="0"/>
              <a:t>Kao što smo imali da se rezonovanje u semantičkim mrežama baziralo na tipovima veza, na primer AKO veze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0543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4255364-FC09-42B7-89C1-3B36DAFCB63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102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Primeri šeme</a:t>
            </a:r>
            <a:endParaRPr lang="en-US" dirty="0" smtClean="0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Najčešće korišćene instance šema su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frejmovi</a:t>
            </a:r>
            <a:r>
              <a:rPr lang="en-US" dirty="0" smtClean="0"/>
              <a:t> [</a:t>
            </a:r>
            <a:r>
              <a:rPr lang="en-US" dirty="0" err="1" smtClean="0"/>
              <a:t>Minsky</a:t>
            </a:r>
            <a:r>
              <a:rPr lang="en-US" dirty="0" smtClean="0"/>
              <a:t> 1975]</a:t>
            </a:r>
          </a:p>
          <a:p>
            <a:pPr marL="685800" lvl="1" eaLnBrk="1" hangingPunct="1"/>
            <a:r>
              <a:rPr lang="sr-Latn-RS" dirty="0" smtClean="0"/>
              <a:t>skriptovi</a:t>
            </a:r>
            <a:r>
              <a:rPr lang="en-US" dirty="0" smtClean="0"/>
              <a:t> [</a:t>
            </a:r>
            <a:r>
              <a:rPr lang="en-US" dirty="0" err="1" smtClean="0"/>
              <a:t>Schank</a:t>
            </a:r>
            <a:r>
              <a:rPr lang="en-US" dirty="0" smtClean="0"/>
              <a:t> 1977]</a:t>
            </a:r>
          </a:p>
          <a:p>
            <a:pPr eaLnBrk="1" hangingPunct="1"/>
            <a:r>
              <a:rPr lang="sr-Latn-RS" b="1" dirty="0" smtClean="0"/>
              <a:t>Frejmovi</a:t>
            </a:r>
            <a:r>
              <a:rPr lang="sr-Latn-RS" dirty="0" smtClean="0"/>
              <a:t> se sastoje od </a:t>
            </a:r>
            <a:r>
              <a:rPr lang="sr-Latn-RS" b="1" dirty="0" smtClean="0"/>
              <a:t>grupe slotova</a:t>
            </a:r>
            <a:r>
              <a:rPr lang="sr-Latn-RS" dirty="0" smtClean="0"/>
              <a:t> i </a:t>
            </a:r>
            <a:r>
              <a:rPr lang="sr-Latn-RS" b="1" dirty="0" smtClean="0"/>
              <a:t>filera</a:t>
            </a:r>
            <a:r>
              <a:rPr lang="sr-Latn-RS" dirty="0" smtClean="0"/>
              <a:t> (popuna slotova) pomoću kojih se definišu </a:t>
            </a:r>
            <a:r>
              <a:rPr lang="sr-Latn-RS" b="1" dirty="0" smtClean="0"/>
              <a:t>stereotipni objekti</a:t>
            </a:r>
            <a:endParaRPr lang="en-US" b="1" dirty="0" smtClean="0"/>
          </a:p>
          <a:p>
            <a:pPr eaLnBrk="1" hangingPunct="1"/>
            <a:r>
              <a:rPr lang="sr-Latn-RS" b="1" dirty="0" smtClean="0"/>
              <a:t>Skriptovi</a:t>
            </a:r>
            <a:r>
              <a:rPr lang="sr-Latn-RS" dirty="0" smtClean="0"/>
              <a:t> su </a:t>
            </a:r>
            <a:r>
              <a:rPr lang="sr-Latn-RS" b="1" dirty="0" smtClean="0"/>
              <a:t>vremenski uređene sekvence frejmova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422387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8C261EF-C86E-4BE9-BA31-3B88BAA4F94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103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Frejm </a:t>
            </a:r>
            <a:endParaRPr lang="en-US" dirty="0" smtClean="0"/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100" dirty="0" smtClean="0"/>
              <a:t>Predstavlja znanje o objektu</a:t>
            </a:r>
            <a:endParaRPr lang="en-US" sz="21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Ima pretpostavljene (dafault) vrednosti za većinu slotova</a:t>
            </a:r>
            <a:endParaRPr lang="en-US" sz="1900" dirty="0" smtClean="0"/>
          </a:p>
          <a:p>
            <a:pPr eaLnBrk="1" hangingPunct="1">
              <a:spcBef>
                <a:spcPts val="1913"/>
              </a:spcBef>
            </a:pPr>
            <a:r>
              <a:rPr lang="sr-Latn-RS" sz="2100" dirty="0" smtClean="0"/>
              <a:t>Frejmovi su organizovani hijerarhijski</a:t>
            </a:r>
            <a:endParaRPr lang="en-US" sz="21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Kao i semantičke mreže, podržavaju nasleđivanje</a:t>
            </a:r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Zajedno sa svim problemima koje to donosi</a:t>
            </a:r>
            <a:endParaRPr lang="en-US" sz="1900" dirty="0" smtClean="0"/>
          </a:p>
          <a:p>
            <a:pPr eaLnBrk="1" hangingPunct="1">
              <a:spcBef>
                <a:spcPts val="1913"/>
              </a:spcBef>
            </a:pPr>
            <a:r>
              <a:rPr lang="sr-Latn-RS" sz="2100" dirty="0" smtClean="0"/>
              <a:t>Znanje se najčešće organizuje po vezama uzroka i efekta (slično kao u rule based sistemima)</a:t>
            </a:r>
            <a:endParaRPr lang="en-US" sz="21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Slotovi mogu da sadrže različite </a:t>
            </a:r>
            <a:r>
              <a:rPr lang="sr-Latn-RS" sz="1900" b="1" dirty="0" smtClean="0"/>
              <a:t>deklarativne podatke</a:t>
            </a:r>
            <a:endParaRPr lang="en-US" sz="1900" b="1" dirty="0" smtClean="0"/>
          </a:p>
          <a:p>
            <a:pPr marL="968375" lvl="2" eaLnBrk="1" hangingPunct="1">
              <a:spcBef>
                <a:spcPts val="575"/>
              </a:spcBef>
            </a:pPr>
            <a:r>
              <a:rPr lang="sr-Latn-RS" sz="1700" dirty="0" smtClean="0"/>
              <a:t>pravila</a:t>
            </a:r>
            <a:r>
              <a:rPr lang="en-US" sz="1700" dirty="0" smtClean="0"/>
              <a:t>, </a:t>
            </a:r>
            <a:r>
              <a:rPr lang="sr-Latn-RS" sz="1700" dirty="0" smtClean="0"/>
              <a:t>činjenice</a:t>
            </a:r>
            <a:r>
              <a:rPr lang="en-US" sz="1700" dirty="0" smtClean="0"/>
              <a:t>, </a:t>
            </a:r>
            <a:r>
              <a:rPr lang="sr-Latn-RS" sz="1700" dirty="0" smtClean="0"/>
              <a:t>slike</a:t>
            </a:r>
            <a:r>
              <a:rPr lang="en-US" sz="1700" dirty="0" smtClean="0"/>
              <a:t>, video, </a:t>
            </a:r>
            <a:r>
              <a:rPr lang="sr-Latn-RS" sz="1700" dirty="0" smtClean="0"/>
              <a:t>komentari</a:t>
            </a:r>
            <a:r>
              <a:rPr lang="en-US" sz="1700" dirty="0" smtClean="0"/>
              <a:t>, </a:t>
            </a:r>
            <a:r>
              <a:rPr lang="sr-Latn-RS" sz="1700" dirty="0" smtClean="0"/>
              <a:t>informacije za debagovanje, pitanja, hipoteze,  ali i </a:t>
            </a:r>
            <a:r>
              <a:rPr lang="sr-Latn-RS" sz="1700" b="1" dirty="0" smtClean="0"/>
              <a:t>druge frejmove</a:t>
            </a:r>
            <a:endParaRPr lang="en-US" sz="1700" b="1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Slotovi mogu da imaju i </a:t>
            </a:r>
            <a:r>
              <a:rPr lang="sr-Latn-RS" sz="1900" b="1" dirty="0" smtClean="0"/>
              <a:t>proceduralne dodatke</a:t>
            </a:r>
            <a:endParaRPr lang="en-US" sz="1900" b="1" dirty="0" smtClean="0"/>
          </a:p>
          <a:p>
            <a:pPr marL="968375" lvl="2" eaLnBrk="1" hangingPunct="1">
              <a:spcBef>
                <a:spcPts val="575"/>
              </a:spcBef>
            </a:pPr>
            <a:r>
              <a:rPr lang="sr-Latn-RS" sz="1700" dirty="0" smtClean="0"/>
              <a:t>Procedure koje se pozivaju u specifičnim situacijama u koje je uključen određeni slot</a:t>
            </a:r>
            <a:endParaRPr lang="en-US" sz="1700" dirty="0" smtClean="0"/>
          </a:p>
          <a:p>
            <a:pPr marL="1263650" lvl="3" eaLnBrk="1" hangingPunct="1">
              <a:spcBef>
                <a:spcPts val="575"/>
              </a:spcBef>
            </a:pPr>
            <a:r>
              <a:rPr lang="sr-Latn-RS" sz="1500" dirty="0" smtClean="0"/>
              <a:t>Pri kreiranju, modifikaciji, uklanjanju vrednosti slota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40109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 jednostavnog frejma</a:t>
            </a:r>
            <a:endParaRPr lang="en-US" dirty="0" smtClean="0"/>
          </a:p>
        </p:txBody>
      </p:sp>
      <p:sp>
        <p:nvSpPr>
          <p:cNvPr id="5120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582646EA-828D-4EB9-B4D5-B1FF2E6D5EA8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104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graphicFrame>
        <p:nvGraphicFramePr>
          <p:cNvPr id="51206" name="Group 6"/>
          <p:cNvGraphicFramePr>
            <a:graphicFrameLocks noGrp="1"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Slot Name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Filler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Astérix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height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small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weight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low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warrior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armor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helmet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intelligence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very high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marital status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1F67"/>
                        </a:buClr>
                        <a:buSzPct val="75000"/>
                        <a:buFont typeface="Zapf Dingbats" charset="0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News Gothic MT" charset="0"/>
                          <a:ea typeface="News Gothic MT" charset="0"/>
                          <a:cs typeface="News Gothic MT" charset="0"/>
                          <a:sym typeface="News Gothic MT" charset="0"/>
                        </a:rPr>
                        <a:t>presumed single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3E3E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413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217AFC0-BC97-4BAA-A5D5-C5489FAEC64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105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Struktura frejma</a:t>
            </a:r>
            <a:endParaRPr lang="en-US" dirty="0" smtClean="0"/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1600" dirty="0" smtClean="0"/>
              <a:t>Dva osnovna elementa strukture frejma</a:t>
            </a:r>
            <a:r>
              <a:rPr lang="en-US" sz="1600" dirty="0" smtClean="0"/>
              <a:t>: </a:t>
            </a:r>
            <a:r>
              <a:rPr lang="en-US" sz="1600" b="1" dirty="0" smtClean="0"/>
              <a:t>slot</a:t>
            </a:r>
            <a:r>
              <a:rPr lang="sr-Latn-RS" sz="1600" b="1" dirty="0" smtClean="0"/>
              <a:t>ovi</a:t>
            </a:r>
            <a:r>
              <a:rPr lang="sr-Latn-RS" sz="1600" dirty="0" smtClean="0"/>
              <a:t> i </a:t>
            </a:r>
            <a:r>
              <a:rPr lang="sr-Latn-RS" sz="1600" b="1" dirty="0" smtClean="0"/>
              <a:t>faceti</a:t>
            </a:r>
            <a:r>
              <a:rPr lang="en-US" sz="1600" dirty="0" smtClean="0"/>
              <a:t> (</a:t>
            </a:r>
            <a:r>
              <a:rPr lang="en-US" sz="1600" b="1" dirty="0" err="1" smtClean="0"/>
              <a:t>fil</a:t>
            </a:r>
            <a:r>
              <a:rPr lang="sr-Latn-RS" sz="1600" b="1" dirty="0" smtClean="0"/>
              <a:t>eri</a:t>
            </a:r>
            <a:r>
              <a:rPr lang="en-US" sz="1600" dirty="0" smtClean="0"/>
              <a:t>, </a:t>
            </a:r>
            <a:r>
              <a:rPr lang="sr-Latn-RS" sz="1600" b="1" dirty="0" smtClean="0"/>
              <a:t>vrednosti</a:t>
            </a:r>
            <a:r>
              <a:rPr lang="en-US" sz="1600" dirty="0" smtClean="0"/>
              <a:t>, </a:t>
            </a:r>
            <a:r>
              <a:rPr lang="sr-Latn-RS" sz="1600" dirty="0" smtClean="0"/>
              <a:t>itd</a:t>
            </a:r>
            <a:r>
              <a:rPr lang="en-US" sz="1600" dirty="0" smtClean="0"/>
              <a:t>.); </a:t>
            </a:r>
          </a:p>
          <a:p>
            <a:pPr eaLnBrk="1" hangingPunct="1">
              <a:spcBef>
                <a:spcPts val="1513"/>
              </a:spcBef>
            </a:pPr>
            <a:r>
              <a:rPr lang="sr-Latn-RS" sz="1600" dirty="0" smtClean="0"/>
              <a:t>Slotovi u frejmu najčešće imaju predačke i potomačke slotove</a:t>
            </a:r>
            <a:endParaRPr lang="en-US" sz="1600" dirty="0" smtClean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1500" dirty="0" smtClean="0"/>
              <a:t>Korišćene za uspostavljanje hijerarhije nasleđivanja svojstava</a:t>
            </a:r>
            <a:r>
              <a:rPr lang="en-US" sz="1500" dirty="0" smtClean="0"/>
              <a:t/>
            </a:r>
            <a:br>
              <a:rPr lang="en-US" sz="1500" dirty="0" smtClean="0"/>
            </a:br>
            <a:r>
              <a:rPr lang="en-US" sz="1500" dirty="0" smtClean="0"/>
              <a:t>(</a:t>
            </a:r>
            <a:r>
              <a:rPr lang="sr-Latn-RS" sz="1500" dirty="0" smtClean="0"/>
              <a:t>n</a:t>
            </a:r>
            <a:r>
              <a:rPr lang="en-US" sz="1500" dirty="0" smtClean="0"/>
              <a:t>.</a:t>
            </a:r>
            <a:r>
              <a:rPr lang="sr-Latn-RS" sz="1500" dirty="0" smtClean="0"/>
              <a:t>pr</a:t>
            </a:r>
            <a:r>
              <a:rPr lang="en-US" sz="1500" dirty="0" smtClean="0"/>
              <a:t>., </a:t>
            </a:r>
            <a:r>
              <a:rPr lang="en-US" sz="1500" b="1" dirty="0" smtClean="0"/>
              <a:t>specialization-of</a:t>
            </a:r>
            <a:r>
              <a:rPr lang="en-US" sz="1500" dirty="0" smtClean="0"/>
              <a:t>) </a:t>
            </a:r>
          </a:p>
          <a:p>
            <a:pPr eaLnBrk="1" hangingPunct="1">
              <a:spcBef>
                <a:spcPts val="1513"/>
              </a:spcBef>
            </a:pPr>
            <a:r>
              <a:rPr lang="sr-Latn-RS" sz="1600" dirty="0" smtClean="0"/>
              <a:t>U strukturi frejmova </a:t>
            </a:r>
            <a:r>
              <a:rPr lang="sr-Latn-RS" sz="1600" smtClean="0"/>
              <a:t>postoje tri </a:t>
            </a:r>
            <a:r>
              <a:rPr lang="sr-Latn-RS" sz="1600" dirty="0" smtClean="0"/>
              <a:t>vrste elemenata:</a:t>
            </a:r>
          </a:p>
          <a:p>
            <a:pPr lvl="1">
              <a:spcBef>
                <a:spcPts val="1513"/>
              </a:spcBef>
              <a:buFont typeface="+mj-lt"/>
              <a:buAutoNum type="arabicPeriod"/>
            </a:pPr>
            <a:r>
              <a:rPr lang="sr-Latn-RS" sz="1500" dirty="0" smtClean="0"/>
              <a:t>Deskritpivni slotovi</a:t>
            </a:r>
            <a:endParaRPr lang="en-US" sz="1700" dirty="0" smtClean="0"/>
          </a:p>
          <a:p>
            <a:pPr marL="1085850" lvl="2">
              <a:spcBef>
                <a:spcPts val="450"/>
              </a:spcBef>
            </a:pPr>
            <a:r>
              <a:rPr lang="sr-Latn-RS" sz="1500" dirty="0" smtClean="0"/>
              <a:t>Sadrže deklarativne informacije ili podatke</a:t>
            </a:r>
            <a:r>
              <a:rPr lang="en-US" sz="1500" dirty="0" smtClean="0"/>
              <a:t> (</a:t>
            </a:r>
            <a:r>
              <a:rPr lang="sr-Latn-RS" sz="1500" dirty="0" smtClean="0"/>
              <a:t>statičko znanje</a:t>
            </a:r>
            <a:r>
              <a:rPr lang="en-US" sz="1500" dirty="0" smtClean="0"/>
              <a:t>) </a:t>
            </a:r>
          </a:p>
          <a:p>
            <a:pPr marL="685800" lvl="1" indent="-228600">
              <a:spcBef>
                <a:spcPts val="1513"/>
              </a:spcBef>
              <a:buFont typeface="+mj-lt"/>
              <a:buAutoNum type="arabicPeriod"/>
            </a:pPr>
            <a:r>
              <a:rPr lang="sr-Latn-RS" sz="1500" dirty="0" smtClean="0"/>
              <a:t>Proceduralni dodaci</a:t>
            </a:r>
            <a:endParaRPr lang="en-US" sz="1500" dirty="0" smtClean="0"/>
          </a:p>
          <a:p>
            <a:pPr marL="1085850" lvl="2">
              <a:spcBef>
                <a:spcPts val="450"/>
              </a:spcBef>
            </a:pPr>
            <a:r>
              <a:rPr lang="sr-Latn-RS" sz="1500" dirty="0" smtClean="0"/>
              <a:t>Sadrže funkcije koje mogu da usmeravaju proces rezonovanje </a:t>
            </a:r>
            <a:r>
              <a:rPr lang="en-US" sz="1500" dirty="0" smtClean="0"/>
              <a:t>(d</a:t>
            </a:r>
            <a:r>
              <a:rPr lang="sr-Latn-RS" sz="1500" dirty="0" smtClean="0"/>
              <a:t>inamičko znanje</a:t>
            </a:r>
            <a:r>
              <a:rPr lang="en-US" sz="1500" dirty="0" smtClean="0"/>
              <a:t>) </a:t>
            </a:r>
            <a:br>
              <a:rPr lang="en-US" sz="1500" dirty="0" smtClean="0"/>
            </a:br>
            <a:r>
              <a:rPr lang="en-US" sz="1500" dirty="0" smtClean="0"/>
              <a:t>(</a:t>
            </a:r>
            <a:r>
              <a:rPr lang="sr-Latn-RS" sz="1500" dirty="0" smtClean="0"/>
              <a:t>n</a:t>
            </a:r>
            <a:r>
              <a:rPr lang="en-US" sz="1500" dirty="0" smtClean="0"/>
              <a:t>.</a:t>
            </a:r>
            <a:r>
              <a:rPr lang="sr-Latn-RS" sz="1500" dirty="0" smtClean="0"/>
              <a:t>pr</a:t>
            </a:r>
            <a:r>
              <a:rPr lang="en-US" sz="1500" dirty="0" smtClean="0"/>
              <a:t>., „</a:t>
            </a:r>
            <a:r>
              <a:rPr lang="sr-Latn-RS" sz="1500" dirty="0" smtClean="0"/>
              <a:t>aktiviraj odrešeno pravilo ako vrednost pređe neki nivo</a:t>
            </a:r>
            <a:r>
              <a:rPr lang="en-US" sz="1500" dirty="0" smtClean="0"/>
              <a:t>")</a:t>
            </a:r>
            <a:endParaRPr lang="sr-Latn-RS" sz="1500" dirty="0" smtClean="0"/>
          </a:p>
          <a:p>
            <a:pPr marL="685800" lvl="1" indent="-228600">
              <a:spcBef>
                <a:spcPts val="1513"/>
              </a:spcBef>
              <a:buFont typeface="+mj-lt"/>
              <a:buAutoNum type="arabicPeriod"/>
            </a:pPr>
            <a:r>
              <a:rPr lang="sr-Latn-RS" sz="1500" dirty="0"/>
              <a:t>Pokazivači na povezane frejmove/skriptove – mogu se koristiti za transfer upravljanja na pogodniji </a:t>
            </a:r>
            <a:r>
              <a:rPr lang="sr-Latn-RS" sz="1500" dirty="0" smtClean="0"/>
              <a:t>frejm</a:t>
            </a:r>
            <a:endParaRPr lang="en-US" sz="1500" dirty="0"/>
          </a:p>
          <a:p>
            <a:pPr eaLnBrk="1" hangingPunct="1">
              <a:spcBef>
                <a:spcPts val="1513"/>
              </a:spcBef>
            </a:pPr>
            <a:r>
              <a:rPr lang="sr-Latn-RS" sz="1600" dirty="0" smtClean="0"/>
              <a:t>Postoje dve vrste rezonovanja nad frejmovima:</a:t>
            </a:r>
          </a:p>
          <a:p>
            <a:pPr marL="800100" lvl="1" indent="-342900">
              <a:spcBef>
                <a:spcPts val="1513"/>
              </a:spcBef>
              <a:buFont typeface="+mj-lt"/>
              <a:buAutoNum type="arabicPeriod"/>
            </a:pPr>
            <a:r>
              <a:rPr lang="en-US" sz="1600" dirty="0"/>
              <a:t>bottom-up </a:t>
            </a:r>
            <a:r>
              <a:rPr lang="sr-Latn-RS" sz="1600" dirty="0"/>
              <a:t>rezonovanje – </a:t>
            </a:r>
            <a:r>
              <a:rPr lang="sr-Latn-RS" sz="1600" dirty="0" smtClean="0"/>
              <a:t>vođeno </a:t>
            </a:r>
            <a:r>
              <a:rPr lang="sr-Latn-RS" sz="1600" dirty="0"/>
              <a:t>podacima, vođeno događajima</a:t>
            </a:r>
            <a:endParaRPr lang="en-US" sz="1600" dirty="0"/>
          </a:p>
          <a:p>
            <a:pPr marL="800100" lvl="1" indent="-342900">
              <a:spcBef>
                <a:spcPts val="1513"/>
              </a:spcBef>
              <a:buFont typeface="+mj-lt"/>
              <a:buAutoNum type="arabicPeriod"/>
            </a:pPr>
            <a:r>
              <a:rPr lang="en-US" sz="1600" dirty="0"/>
              <a:t>top-down </a:t>
            </a:r>
            <a:r>
              <a:rPr lang="sr-Latn-RS" sz="1600" dirty="0"/>
              <a:t>rezonovanje – </a:t>
            </a:r>
            <a:r>
              <a:rPr lang="sr-Latn-RS" sz="1600" dirty="0" smtClean="0"/>
              <a:t>viđeno </a:t>
            </a:r>
            <a:r>
              <a:rPr lang="sr-Latn-RS" sz="1600" dirty="0"/>
              <a:t>očekivanjima </a:t>
            </a:r>
            <a:endParaRPr lang="en-US" sz="1600" dirty="0"/>
          </a:p>
        </p:txBody>
      </p:sp>
      <p:sp>
        <p:nvSpPr>
          <p:cNvPr id="52231" name="Rectangle 7"/>
          <p:cNvSpPr>
            <a:spLocks/>
          </p:cNvSpPr>
          <p:nvPr/>
        </p:nvSpPr>
        <p:spPr bwMode="auto">
          <a:xfrm>
            <a:off x="3179763" y="6553200"/>
            <a:ext cx="1463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  <a:hlinkClick r:id="rId2" action="ppaction://hlinksldjump"/>
              </a:rPr>
              <a:t>[Rogers 1999]</a:t>
            </a:r>
            <a:endParaRPr lang="en-US" sz="160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6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9932CCDC-4BAD-4F83-9427-653B59485EBA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106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Slot</a:t>
            </a:r>
            <a:r>
              <a:rPr lang="sr-Latn-RS" dirty="0" smtClean="0"/>
              <a:t>ovi</a:t>
            </a:r>
            <a:endParaRPr lang="en-US" dirty="0" smtClean="0"/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1700" dirty="0" smtClean="0"/>
              <a:t>Svaki slot sadrži jedan ili više faceta</a:t>
            </a:r>
            <a:endParaRPr lang="en-US" sz="1700" dirty="0" smtClean="0"/>
          </a:p>
          <a:p>
            <a:pPr eaLnBrk="1" hangingPunct="1">
              <a:spcBef>
                <a:spcPts val="1600"/>
              </a:spcBef>
            </a:pPr>
            <a:r>
              <a:rPr lang="sr-Latn-RS" sz="1700" dirty="0" smtClean="0"/>
              <a:t>Facet može da bude sledećeg oblika</a:t>
            </a:r>
            <a:r>
              <a:rPr lang="en-US" sz="1700" dirty="0" smtClean="0"/>
              <a:t>: </a:t>
            </a:r>
          </a:p>
          <a:p>
            <a:pPr marL="685800" lvl="1" eaLnBrk="1" hangingPunct="1">
              <a:spcBef>
                <a:spcPts val="475"/>
              </a:spcBef>
            </a:pPr>
            <a:r>
              <a:rPr lang="sr-Latn-RS" sz="1600" dirty="0" smtClean="0"/>
              <a:t>Eksplicitno zadata </a:t>
            </a:r>
            <a:r>
              <a:rPr lang="sr-Latn-RS" sz="1600" dirty="0"/>
              <a:t>v</a:t>
            </a:r>
            <a:r>
              <a:rPr lang="sr-Latn-RS" sz="1600" dirty="0" smtClean="0"/>
              <a:t>rednosti (</a:t>
            </a:r>
            <a:r>
              <a:rPr lang="en-US" sz="1600" dirty="0" smtClean="0"/>
              <a:t>values</a:t>
            </a:r>
            <a:r>
              <a:rPr lang="sr-Latn-RS" sz="1600" dirty="0" smtClean="0"/>
              <a:t>)</a:t>
            </a:r>
            <a:r>
              <a:rPr lang="en-US" sz="1600" dirty="0" smtClean="0"/>
              <a:t> </a:t>
            </a:r>
          </a:p>
          <a:p>
            <a:pPr marL="685800" lvl="1" eaLnBrk="1" hangingPunct="1">
              <a:spcBef>
                <a:spcPts val="475"/>
              </a:spcBef>
            </a:pPr>
            <a:r>
              <a:rPr lang="sr-Latn-RS" sz="1600" dirty="0" smtClean="0"/>
              <a:t>Pretpostavljena vrednost (</a:t>
            </a:r>
            <a:r>
              <a:rPr lang="en-US" sz="1600" dirty="0" smtClean="0"/>
              <a:t>default</a:t>
            </a:r>
            <a:r>
              <a:rPr lang="sr-Latn-RS" sz="1600" dirty="0" smtClean="0"/>
              <a:t>)</a:t>
            </a:r>
            <a:endParaRPr lang="en-US" sz="1600" dirty="0" smtClean="0"/>
          </a:p>
          <a:p>
            <a:pPr marL="968375" lvl="2" eaLnBrk="1" hangingPunct="1">
              <a:spcBef>
                <a:spcPts val="475"/>
              </a:spcBef>
            </a:pPr>
            <a:r>
              <a:rPr lang="sr-Latn-RS" sz="1400" dirty="0" smtClean="0"/>
              <a:t>Koristi se ako nije zadata druga vrednost</a:t>
            </a:r>
            <a:r>
              <a:rPr lang="en-US" sz="1400" dirty="0" smtClean="0"/>
              <a:t> </a:t>
            </a:r>
          </a:p>
          <a:p>
            <a:pPr marL="685800" lvl="1" eaLnBrk="1" hangingPunct="1">
              <a:spcBef>
                <a:spcPts val="475"/>
              </a:spcBef>
            </a:pPr>
            <a:r>
              <a:rPr lang="sr-Latn-RS" sz="1600" dirty="0" smtClean="0"/>
              <a:t>Opseg (</a:t>
            </a:r>
            <a:r>
              <a:rPr lang="en-US" sz="1600" dirty="0" smtClean="0"/>
              <a:t>range</a:t>
            </a:r>
            <a:r>
              <a:rPr lang="sr-Latn-RS" sz="1600" dirty="0" smtClean="0"/>
              <a:t>)</a:t>
            </a:r>
            <a:endParaRPr lang="en-US" sz="1600" dirty="0" smtClean="0"/>
          </a:p>
          <a:p>
            <a:pPr marL="968375" lvl="2" eaLnBrk="1" hangingPunct="1">
              <a:spcBef>
                <a:spcPts val="475"/>
              </a:spcBef>
            </a:pPr>
            <a:r>
              <a:rPr lang="sr-Latn-RS" sz="1400" dirty="0" smtClean="0"/>
              <a:t>Koja vrsta informacija može da se pojavi u slotu</a:t>
            </a:r>
            <a:endParaRPr lang="en-US" sz="1400" dirty="0" smtClean="0"/>
          </a:p>
          <a:p>
            <a:pPr marL="685800" lvl="1" eaLnBrk="1" hangingPunct="1">
              <a:spcBef>
                <a:spcPts val="475"/>
              </a:spcBef>
            </a:pPr>
            <a:r>
              <a:rPr lang="en-US" sz="1600" dirty="0" smtClean="0"/>
              <a:t>if-added</a:t>
            </a:r>
          </a:p>
          <a:p>
            <a:pPr marL="968375" lvl="2" eaLnBrk="1" hangingPunct="1">
              <a:spcBef>
                <a:spcPts val="475"/>
              </a:spcBef>
            </a:pPr>
            <a:r>
              <a:rPr lang="sr-Latn-RS" sz="1400" dirty="0" smtClean="0"/>
              <a:t>Proceduralni dodatak koji specificira akciju koja će biti preduzeta ako se vrednost slota doda ili modifikuje</a:t>
            </a:r>
            <a:r>
              <a:rPr lang="en-US" sz="1400" dirty="0" smtClean="0"/>
              <a:t> (data-driven, event-driven</a:t>
            </a:r>
            <a:r>
              <a:rPr lang="sr-Latn-RS" sz="1400" dirty="0" smtClean="0"/>
              <a:t>,</a:t>
            </a:r>
            <a:r>
              <a:rPr lang="en-US" sz="1400" dirty="0" smtClean="0"/>
              <a:t> bottom-up </a:t>
            </a:r>
            <a:r>
              <a:rPr lang="sr-Latn-RS" sz="1400" dirty="0" smtClean="0"/>
              <a:t>rezonovanje</a:t>
            </a:r>
            <a:r>
              <a:rPr lang="en-US" sz="1400" dirty="0" smtClean="0"/>
              <a:t>) </a:t>
            </a:r>
          </a:p>
          <a:p>
            <a:pPr marL="685800" lvl="1" eaLnBrk="1" hangingPunct="1">
              <a:spcBef>
                <a:spcPts val="475"/>
              </a:spcBef>
            </a:pPr>
            <a:r>
              <a:rPr lang="en-US" sz="1600" dirty="0" smtClean="0"/>
              <a:t>if-needed</a:t>
            </a:r>
          </a:p>
          <a:p>
            <a:pPr marL="968375" lvl="2">
              <a:spcBef>
                <a:spcPts val="475"/>
              </a:spcBef>
            </a:pPr>
            <a:r>
              <a:rPr lang="sr-Latn-RS" sz="1400" dirty="0"/>
              <a:t>Proceduralni dodatak koji </a:t>
            </a:r>
            <a:r>
              <a:rPr lang="sr-Latn-RS" sz="1400" dirty="0" smtClean="0"/>
              <a:t>aktivira proceduru koja spolja pribavlja informacije koje slot nema </a:t>
            </a:r>
            <a:r>
              <a:rPr lang="en-US" sz="1400" dirty="0" smtClean="0"/>
              <a:t>(expectation-driven; top-down </a:t>
            </a:r>
            <a:r>
              <a:rPr lang="sr-Latn-RS" sz="1400" dirty="0" smtClean="0"/>
              <a:t>rezonovanje</a:t>
            </a:r>
            <a:r>
              <a:rPr lang="en-US" sz="1400" dirty="0" smtClean="0"/>
              <a:t>) </a:t>
            </a:r>
          </a:p>
          <a:p>
            <a:pPr marL="685800" lvl="1" eaLnBrk="1" hangingPunct="1">
              <a:spcBef>
                <a:spcPts val="475"/>
              </a:spcBef>
            </a:pPr>
            <a:r>
              <a:rPr lang="sr-Latn-RS" sz="1600" dirty="0" smtClean="0"/>
              <a:t>Ostalo</a:t>
            </a:r>
            <a:endParaRPr lang="en-US" sz="1600" dirty="0" smtClean="0"/>
          </a:p>
          <a:p>
            <a:pPr marL="968375" lvl="2" eaLnBrk="1" hangingPunct="1">
              <a:spcBef>
                <a:spcPts val="475"/>
              </a:spcBef>
            </a:pPr>
            <a:r>
              <a:rPr lang="sr-Latn-RS" sz="1400" dirty="0" smtClean="0"/>
              <a:t>Može da sadrži frejmove, pravila, semantičke mreže ili druge tipove zananja.</a:t>
            </a:r>
            <a:endParaRPr lang="en-US" sz="1400" dirty="0" smtClean="0"/>
          </a:p>
        </p:txBody>
      </p:sp>
      <p:sp>
        <p:nvSpPr>
          <p:cNvPr id="53255" name="Rectangle 7"/>
          <p:cNvSpPr>
            <a:spLocks/>
          </p:cNvSpPr>
          <p:nvPr/>
        </p:nvSpPr>
        <p:spPr bwMode="auto">
          <a:xfrm>
            <a:off x="3179763" y="6553200"/>
            <a:ext cx="1463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  <a:hlinkClick r:id="rId2" action="ppaction://hlinksldjump"/>
              </a:rPr>
              <a:t>[Rogers 1999]</a:t>
            </a:r>
            <a:endParaRPr lang="en-US" sz="160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A3179AC8-B818-46CF-8B5A-5EC81BFF55B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107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42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Korišćenje frejmova</a:t>
            </a:r>
            <a:endParaRPr lang="en-US" dirty="0" smtClean="0"/>
          </a:p>
        </p:txBody>
      </p:sp>
      <p:sp>
        <p:nvSpPr>
          <p:cNvPr id="5427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Slotovi se popunjavaju u frejmu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Vrednost se može direktno naslediti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Može se uzeti pretpostavljena vrednost</a:t>
            </a:r>
            <a:endParaRPr lang="en-US" dirty="0" smtClean="0"/>
          </a:p>
          <a:p>
            <a:pPr marL="1085850" lvl="2"/>
            <a:r>
              <a:rPr lang="sr-Latn-RS" dirty="0" smtClean="0"/>
              <a:t>Ovo su relativno jeftine stvari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Informacija se može izvesti pridruženom procedurom</a:t>
            </a:r>
            <a:r>
              <a:rPr lang="en-US" dirty="0" smtClean="0"/>
              <a:t> (</a:t>
            </a:r>
            <a:r>
              <a:rPr lang="sr-Latn-RS" dirty="0" smtClean="0"/>
              <a:t>ili metodama</a:t>
            </a:r>
            <a:r>
              <a:rPr lang="en-US" dirty="0" smtClean="0"/>
              <a:t>) </a:t>
            </a:r>
            <a:r>
              <a:rPr lang="sr-Latn-RS" dirty="0" smtClean="0"/>
              <a:t>koje koriste prednost tekućeg konteksta</a:t>
            </a:r>
            <a:r>
              <a:rPr lang="en-US" dirty="0" smtClean="0"/>
              <a:t> (slot-</a:t>
            </a:r>
            <a:r>
              <a:rPr lang="en-US" dirty="0" err="1" smtClean="0"/>
              <a:t>specifi</a:t>
            </a:r>
            <a:r>
              <a:rPr lang="sr-Latn-RS" dirty="0" smtClean="0"/>
              <a:t>čna heuristika</a:t>
            </a:r>
            <a:r>
              <a:rPr lang="en-US" dirty="0" smtClean="0"/>
              <a:t>) </a:t>
            </a:r>
          </a:p>
          <a:p>
            <a:pPr marL="685800" lvl="1" eaLnBrk="1" hangingPunct="1"/>
            <a:r>
              <a:rPr lang="sr-Latn-RS" dirty="0" smtClean="0"/>
              <a:t>Popunjavanje slota takođe potvrđuje da je frejm ili skript podesan za tu određenu situaciju</a:t>
            </a:r>
            <a:endParaRPr lang="en-US" dirty="0" smtClean="0"/>
          </a:p>
        </p:txBody>
      </p:sp>
      <p:sp>
        <p:nvSpPr>
          <p:cNvPr id="54279" name="Rectangle 7"/>
          <p:cNvSpPr>
            <a:spLocks/>
          </p:cNvSpPr>
          <p:nvPr/>
        </p:nvSpPr>
        <p:spPr bwMode="auto">
          <a:xfrm>
            <a:off x="3276600" y="6068257"/>
            <a:ext cx="146367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  <a:hlinkClick r:id="rId2" action="ppaction://hlinksldjump"/>
              </a:rPr>
              <a:t>[Rogers 1999]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21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03C12F90-EB2E-44D4-9DE1-0DCF18CD786B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108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53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 </a:t>
            </a:r>
            <a:r>
              <a:rPr lang="en-US" dirty="0" smtClean="0"/>
              <a:t>Restaurant Frame</a:t>
            </a:r>
          </a:p>
        </p:txBody>
      </p:sp>
      <p:sp>
        <p:nvSpPr>
          <p:cNvPr id="553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Generički šablon za restorane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Različiti tipovi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Različite vrednosti</a:t>
            </a:r>
            <a:endParaRPr lang="en-US" dirty="0" smtClean="0"/>
          </a:p>
          <a:p>
            <a:pPr eaLnBrk="1" hangingPunct="1"/>
            <a:r>
              <a:rPr lang="sr-Latn-RS" dirty="0" smtClean="0"/>
              <a:t>Skript za tipične sekvence aktivnosti u restoranu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761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Generički frejm za restoran</a:t>
            </a:r>
            <a:endParaRPr lang="en-GB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solidFill>
            <a:srgbClr val="FFE957"/>
          </a:solidFill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Generic RESTAURANT Fram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sz="1400" dirty="0">
              <a:solidFill>
                <a:srgbClr val="000000"/>
              </a:solidFill>
              <a:latin typeface="Lucida Grande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Specialization-o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f:  Business-Establishment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Types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(Cafeteria, Fast-Food, Seat-Yourself, Wait-To-Be-Seated)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Seat-Yourself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IF plastic-orange-counter THEN Fast-Food,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IF stack-of-trays THEN Cafeteria,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IF wait-for-waitress-sign or reservations-made THEN Wait-To-Be-Seated,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                        OTHERWISE Seat-Yourself.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Location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 an ADDRESS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(Look at the MENU)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Name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 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(Look at the MENU)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Food-Style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(Burgers, Chinese, American, Seafood, French)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American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if-added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(Update Alternatives of Restaurant)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Times-of-Operation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a Time-of-Day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open evenings except Mondays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Payment-Form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(Cash,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CreditCard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, Check, Washing-Dishes-Script)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Event-Sequence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default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Eat-at-Restaurant Script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Alternatives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range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       all restaurants with same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Foodstyle</a:t>
            </a:r>
            <a:endParaRPr lang="en-US" altLang="en-US" sz="1400" dirty="0">
              <a:solidFill>
                <a:srgbClr val="000000"/>
              </a:solidFill>
              <a:latin typeface="Lucida Grande" charset="0"/>
            </a:endParaRP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       </a:t>
            </a:r>
            <a:r>
              <a:rPr lang="en-US" altLang="en-US" sz="1400" b="1" dirty="0">
                <a:solidFill>
                  <a:srgbClr val="000000"/>
                </a:solidFill>
                <a:latin typeface="Lucida Grande" charset="0"/>
              </a:rPr>
              <a:t>if-needed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:  (Find all Restaurants with the same </a:t>
            </a:r>
            <a:r>
              <a:rPr lang="en-US" altLang="en-US" sz="1400" dirty="0" err="1">
                <a:solidFill>
                  <a:srgbClr val="000000"/>
                </a:solidFill>
                <a:latin typeface="Lucida Grande" charset="0"/>
              </a:rPr>
              <a:t>Foodstyle</a:t>
            </a:r>
            <a:r>
              <a:rPr lang="en-US" altLang="en-US" sz="1400" dirty="0">
                <a:solidFill>
                  <a:srgbClr val="000000"/>
                </a:solidFill>
                <a:latin typeface="Lucida Grande" charset="0"/>
              </a:rPr>
              <a:t>)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9287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</a:t>
            </a:r>
            <a:r>
              <a:rPr lang="en-US" dirty="0" err="1"/>
              <a:t>aklju</a:t>
            </a:r>
            <a:r>
              <a:rPr lang="sr-Latn-RS" dirty="0"/>
              <a:t>č</a:t>
            </a:r>
            <a:r>
              <a:rPr lang="en-US" dirty="0" err="1"/>
              <a:t>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produkcionim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l-GR" dirty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1" y="1827214"/>
            <a:ext cx="7769469" cy="45481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 smtClean="0"/>
              <a:t>Može se koristiti ulančavanje unapred i ulančavanje unazad kroz pravila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sr-Latn-RS" dirty="0" smtClean="0"/>
              <a:t>Svaki od sistema (pristupa) ima svoje prednosti i nedostatke i, u suštini, odgovara na različite tipove pitanja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sr-Latn-RS" dirty="0" smtClean="0"/>
              <a:t>Primer</a:t>
            </a:r>
            <a:r>
              <a:rPr lang="el-GR" dirty="0" smtClean="0"/>
              <a:t> Mycin</a:t>
            </a:r>
            <a:r>
              <a:rPr lang="sr-Latn-RS" dirty="0"/>
              <a:t>:</a:t>
            </a:r>
            <a:r>
              <a:rPr lang="el-GR" dirty="0" smtClean="0"/>
              <a:t> 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Ulančavanje unapred može da odgovori na pitanje</a:t>
            </a:r>
            <a:r>
              <a:rPr lang="el-GR" dirty="0" smtClean="0"/>
              <a:t> „</a:t>
            </a:r>
            <a:r>
              <a:rPr lang="sr-Latn-RS" dirty="0" smtClean="0"/>
              <a:t>na šta ovi simptomi ukazuju</a:t>
            </a:r>
            <a:r>
              <a:rPr lang="el-GR" dirty="0" smtClean="0"/>
              <a:t>?" 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Ulančavanje unazad moglo bi da odgovori na pitanje </a:t>
            </a:r>
            <a:r>
              <a:rPr lang="el-GR" dirty="0" smtClean="0"/>
              <a:t>„</a:t>
            </a:r>
            <a:r>
              <a:rPr lang="sr-Latn-RS" dirty="0" smtClean="0"/>
              <a:t>da li ovaj pacijent boluje od amnezije</a:t>
            </a:r>
            <a:r>
              <a:rPr lang="el-GR" dirty="0" smtClean="0"/>
              <a:t>?" </a:t>
            </a:r>
          </a:p>
        </p:txBody>
      </p:sp>
    </p:spTree>
    <p:extLst>
      <p:ext uri="{BB962C8B-B14F-4D97-AF65-F5344CB8AC3E}">
        <p14:creationId xmlns:p14="http://schemas.microsoft.com/office/powerpoint/2010/main" val="415659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38138"/>
            <a:ext cx="8610600" cy="804862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en-US" dirty="0" smtClean="0"/>
              <a:t>Restaurant </a:t>
            </a:r>
            <a:r>
              <a:rPr lang="sr-Latn-RS" dirty="0" smtClean="0"/>
              <a:t>skript</a:t>
            </a:r>
            <a:endParaRPr lang="en-US" dirty="0" smtClean="0"/>
          </a:p>
        </p:txBody>
      </p:sp>
      <p:sp>
        <p:nvSpPr>
          <p:cNvPr id="5734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839200" cy="5334000"/>
          </a:xfrm>
          <a:solidFill>
            <a:srgbClr val="FFE957"/>
          </a:solidFill>
        </p:spPr>
        <p:txBody>
          <a:bodyPr rIns="130174"/>
          <a:lstStyle/>
          <a:p>
            <a:pPr eaLnBrk="1" hangingPunct="1">
              <a:spcBef>
                <a:spcPct val="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EAT-AT-RESTAURANT Script</a:t>
            </a:r>
            <a:endParaRPr lang="en-US" sz="1400" b="1" smtClean="0">
              <a:solidFill>
                <a:srgbClr val="000000"/>
              </a:solidFill>
              <a:latin typeface="Lucida Grande" charset="0"/>
              <a:ea typeface="ヒラギノ角ゴ ProN W6" charset="0"/>
              <a:cs typeface="ヒラギノ角ゴ ProN W6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Props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              (Restaurant, Money, Food, Menu, Tables, Chairs)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Roles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               (Hungry-Persons, Wait-Persons, Chef-Persons)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Point-of-View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    Hungry-Persons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Time-of-Occurrence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(Times-of-Operation of Restaurant)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Place-of-Occurrence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(Location of Restaurant)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Event-Sequence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first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Enter-Restaurant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if (Wait-To-Be-Seated-Sign or Reservations)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                  then Get-Maitre-d's-Attention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Please-Be-Seated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Order-Food-Script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Eat-Food-Script unless (Long-Wait) when Exit-Restaurant-Angry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if (Food-Quality was better than Palatable)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                  then Compliments-To-The-Chef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then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   Pay-For-It-Script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  <a:p>
            <a:pPr eaLnBrk="1" hangingPunct="1">
              <a:spcBef>
                <a:spcPts val="550"/>
              </a:spcBef>
              <a:buFont typeface="Wingdings" charset="2"/>
              <a:buNone/>
            </a:pP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      </a:t>
            </a:r>
            <a:r>
              <a:rPr lang="en-US" sz="1400" b="1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finally</a:t>
            </a:r>
            <a:r>
              <a:rPr lang="en-US" sz="1400" smtClean="0">
                <a:solidFill>
                  <a:srgbClr val="000000"/>
                </a:solidFill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:      Leave-Restaurant Script</a:t>
            </a:r>
            <a:endParaRPr lang="en-US" sz="1400" smtClean="0">
              <a:solidFill>
                <a:srgbClr val="000000"/>
              </a:solidFill>
              <a:latin typeface="Lucida Grande" charset="0"/>
              <a:sym typeface="Lucida Grande" charset="0"/>
            </a:endParaRPr>
          </a:p>
        </p:txBody>
      </p:sp>
      <p:sp>
        <p:nvSpPr>
          <p:cNvPr id="57350" name="Rectangle 5"/>
          <p:cNvSpPr>
            <a:spLocks/>
          </p:cNvSpPr>
          <p:nvPr/>
        </p:nvSpPr>
        <p:spPr bwMode="auto">
          <a:xfrm>
            <a:off x="3179763" y="65532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72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74FD6A53-4C6F-41E4-88CE-0540763DBA5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111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Prednosti frejma</a:t>
            </a:r>
            <a:endParaRPr lang="en-US" dirty="0" smtClean="0"/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Prilično intuitivan za manipulaciju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Sličan orgnaizaciji znanja kod ljudi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Podesan za kauzalna znanja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Lakši za razumevanje od logike i pravila</a:t>
            </a:r>
            <a:endParaRPr lang="en-US" dirty="0" smtClean="0"/>
          </a:p>
          <a:p>
            <a:pPr eaLnBrk="1" hangingPunct="1"/>
            <a:r>
              <a:rPr lang="sr-Latn-RS" dirty="0" smtClean="0"/>
              <a:t>Vrlo fleksibilan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356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E2B8D6E-F1A4-4132-9C9C-E5C182B6A354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112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5939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Nedostaci frejma</a:t>
            </a:r>
            <a:endParaRPr lang="en-US" dirty="0" smtClean="0"/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 smtClean="0"/>
              <a:t>Sklonost da se frejmovi koriste za definicije koncepata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Nije prikladno jer </a:t>
            </a:r>
            <a:r>
              <a:rPr lang="sr-Latn-RS" b="1" dirty="0" smtClean="0"/>
              <a:t>može da postoji validna instanca koncepta koja se ne uklapa u stereotip</a:t>
            </a:r>
            <a:endParaRPr lang="en-US" b="1" dirty="0" smtClean="0"/>
          </a:p>
          <a:p>
            <a:pPr marL="685800" lvl="1" eaLnBrk="1" hangingPunct="1"/>
            <a:r>
              <a:rPr lang="sr-Latn-RS" dirty="0" smtClean="0"/>
              <a:t>Za prevazilaženje problema mogu se koristiti izuzeci (</a:t>
            </a:r>
            <a:r>
              <a:rPr lang="en-US" dirty="0" smtClean="0"/>
              <a:t>exceptions</a:t>
            </a:r>
            <a:r>
              <a:rPr lang="sr-Latn-RS" dirty="0" smtClean="0"/>
              <a:t>)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Može da proizvede priličnu zbrku</a:t>
            </a:r>
            <a:endParaRPr lang="en-US" dirty="0" smtClean="0"/>
          </a:p>
          <a:p>
            <a:pPr eaLnBrk="1" hangingPunct="1"/>
            <a:r>
              <a:rPr lang="sr-Latn-RS" dirty="0" smtClean="0"/>
              <a:t>Nasleđivanje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Nije uvek potrebno sva svojstva klasnih stereotipova propagirati na podklase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Promena slotova može da proizvede nenmeravane posledice na podklasama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993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M</a:t>
            </a:r>
            <a:r>
              <a:rPr lang="en-GB" dirty="0" smtClean="0"/>
              <a:t>a</a:t>
            </a:r>
            <a:r>
              <a:rPr lang="sr-Latn-RS" dirty="0" smtClean="0"/>
              <a:t>t</a:t>
            </a:r>
            <a:r>
              <a:rPr lang="en-GB" dirty="0" smtClean="0"/>
              <a:t>e</a:t>
            </a:r>
            <a:r>
              <a:rPr lang="sr-Latn-RS" dirty="0" smtClean="0"/>
              <a:t>m</a:t>
            </a:r>
            <a:r>
              <a:rPr lang="en-GB" dirty="0" smtClean="0"/>
              <a:t>a</a:t>
            </a:r>
            <a:r>
              <a:rPr lang="sr-Latn-RS" dirty="0" smtClean="0"/>
              <a:t>tička logika uvodi tehnike reprezentacije znanja koje su razvijene davno pre rule based sistema i semantičkih mreža</a:t>
            </a:r>
          </a:p>
          <a:p>
            <a:r>
              <a:rPr lang="sr-Latn-RS" dirty="0" smtClean="0"/>
              <a:t>Inicijalno su bile namenje za predstavljanje znanja u matematici</a:t>
            </a:r>
          </a:p>
          <a:p>
            <a:r>
              <a:rPr lang="sr-Latn-RS" dirty="0" smtClean="0"/>
              <a:t>Našle su veliku primenu u AI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7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Propoziciona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Izveo je iz bogatije predikatske logike Emil Post</a:t>
            </a:r>
          </a:p>
          <a:p>
            <a:r>
              <a:rPr lang="sr-Latn-RS" dirty="0" smtClean="0"/>
              <a:t>Podskup predikatske logike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07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Propozicina signatura, atomi i formule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i="1" dirty="0" smtClean="0"/>
              <a:t>Propoziciona signatura</a:t>
            </a:r>
          </a:p>
          <a:p>
            <a:pPr lvl="1"/>
            <a:r>
              <a:rPr lang="sr-Latn-RS" dirty="0" smtClean="0"/>
              <a:t>Neprazan skup simbola koji se zovu </a:t>
            </a:r>
            <a:r>
              <a:rPr lang="sr-Latn-RS" i="1" dirty="0" smtClean="0"/>
              <a:t>atomi</a:t>
            </a:r>
          </a:p>
          <a:p>
            <a:r>
              <a:rPr lang="sr-Latn-RS" i="1" dirty="0" smtClean="0"/>
              <a:t>Formule</a:t>
            </a:r>
            <a:r>
              <a:rPr lang="sr-Latn-RS" dirty="0" smtClean="0"/>
              <a:t> propozicione signature </a:t>
            </a:r>
            <a:r>
              <a:rPr lang="el-GR" i="1" dirty="0"/>
              <a:t>σ</a:t>
            </a:r>
            <a:r>
              <a:rPr lang="sr-Latn-RS" dirty="0" smtClean="0"/>
              <a:t> formiraju se od atoma i veznika nultog reda (</a:t>
            </a:r>
            <a:r>
              <a:rPr lang="en-GB" dirty="0" smtClean="0"/>
              <a:t>⊥</a:t>
            </a:r>
            <a:r>
              <a:rPr lang="sr-Latn-RS" dirty="0" smtClean="0"/>
              <a:t> i T) korišćenjem unarnih veznika (</a:t>
            </a:r>
            <a:r>
              <a:rPr lang="en-GB" dirty="0" smtClean="0"/>
              <a:t>￢</a:t>
            </a:r>
            <a:r>
              <a:rPr lang="sr-Latn-RS" dirty="0" smtClean="0"/>
              <a:t>) i binarnih veznika (</a:t>
            </a:r>
            <a:r>
              <a:rPr lang="en-GB" dirty="0"/>
              <a:t>∧, ∨, → </a:t>
            </a:r>
            <a:r>
              <a:rPr lang="sr-Latn-RS" dirty="0" smtClean="0"/>
              <a:t>i</a:t>
            </a:r>
            <a:r>
              <a:rPr lang="en-GB" dirty="0" smtClean="0"/>
              <a:t> </a:t>
            </a:r>
            <a:r>
              <a:rPr lang="en-GB" dirty="0"/>
              <a:t>↔</a:t>
            </a:r>
            <a:r>
              <a:rPr lang="sr-Latn-RS" dirty="0" smtClean="0"/>
              <a:t>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2993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Istinitosne vrednosti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Simboli </a:t>
            </a:r>
            <a:r>
              <a:rPr lang="en-GB" dirty="0"/>
              <a:t>FALSE </a:t>
            </a:r>
            <a:r>
              <a:rPr lang="sr-Latn-RS" dirty="0" smtClean="0"/>
              <a:t>i</a:t>
            </a:r>
            <a:r>
              <a:rPr lang="en-GB" dirty="0" smtClean="0"/>
              <a:t> TRUE</a:t>
            </a:r>
            <a:r>
              <a:rPr lang="sr-Latn-RS" dirty="0" smtClean="0"/>
              <a:t> su </a:t>
            </a:r>
            <a:r>
              <a:rPr lang="sr-Latn-RS" i="1" dirty="0" smtClean="0"/>
              <a:t>istinitosne vrednosti</a:t>
            </a:r>
            <a:r>
              <a:rPr lang="sr-Latn-RS" dirty="0" smtClean="0"/>
              <a:t>.</a:t>
            </a:r>
          </a:p>
          <a:p>
            <a:r>
              <a:rPr lang="sr-Latn-RS" i="1" dirty="0" smtClean="0"/>
              <a:t>Interpretacija</a:t>
            </a:r>
            <a:r>
              <a:rPr lang="sr-Latn-RS" dirty="0" smtClean="0"/>
              <a:t> propozicione signature (dodele vrednosti) je funkcija koja </a:t>
            </a:r>
            <a:r>
              <a:rPr lang="el-GR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mapira na </a:t>
            </a:r>
            <a:r>
              <a:rPr lang="sr-Latn-RS" i="1" dirty="0" smtClean="0"/>
              <a:t>{TRUE, FALSE}</a:t>
            </a:r>
          </a:p>
          <a:p>
            <a:r>
              <a:rPr lang="sr-Latn-RS" i="1" dirty="0" smtClean="0"/>
              <a:t>Intrepretacija </a:t>
            </a:r>
            <a:r>
              <a:rPr lang="sr-Latn-RS" dirty="0" smtClean="0"/>
              <a:t>je dodela vrednosti </a:t>
            </a:r>
            <a:r>
              <a:rPr lang="en-GB" dirty="0"/>
              <a:t>(</a:t>
            </a:r>
            <a:r>
              <a:rPr lang="sr-Latn-RS" dirty="0" smtClean="0"/>
              <a:t>ili TRUE ili FALSE</a:t>
            </a:r>
            <a:r>
              <a:rPr lang="en-GB" dirty="0" smtClean="0"/>
              <a:t>)</a:t>
            </a:r>
            <a:r>
              <a:rPr lang="sr-Latn-RS" dirty="0" smtClean="0"/>
              <a:t> svakom simbolu iz signature i dodela uobičajenih istinitosno-funkcijskih značenja veznicima (tabele istinitosti).</a:t>
            </a:r>
            <a:endParaRPr lang="en-GB" dirty="0" smtClean="0"/>
          </a:p>
          <a:p>
            <a:r>
              <a:rPr lang="sr-Latn-RS" dirty="0" smtClean="0"/>
              <a:t>Semantika propozicionih formula određuje koje istinitosne vrednosti se dodeljuju furmuli </a:t>
            </a:r>
            <a:r>
              <a:rPr lang="sr-Latn-RS" i="1" dirty="0" smtClean="0"/>
              <a:t>F</a:t>
            </a:r>
            <a:r>
              <a:rPr lang="sr-Latn-RS" dirty="0" smtClean="0"/>
              <a:t> u interpretaciji </a:t>
            </a:r>
            <a:r>
              <a:rPr lang="sr-Latn-RS" i="1" dirty="0" smtClean="0"/>
              <a:t>I</a:t>
            </a:r>
          </a:p>
          <a:p>
            <a:r>
              <a:rPr lang="sr-Latn-RS" dirty="0"/>
              <a:t>Znači, u zavisnosti od interpretacije </a:t>
            </a:r>
            <a:r>
              <a:rPr lang="en-GB" dirty="0" smtClean="0"/>
              <a:t>formula</a:t>
            </a:r>
            <a:r>
              <a:rPr lang="sr-Latn-RS" dirty="0" smtClean="0"/>
              <a:t> </a:t>
            </a:r>
            <a:r>
              <a:rPr lang="sr-Latn-RS" dirty="0"/>
              <a:t>može da bude TRUE ili </a:t>
            </a:r>
            <a:r>
              <a:rPr lang="sr-Latn-RS" dirty="0" smtClean="0"/>
              <a:t>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633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Semantika veznika 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4181713"/>
              </p:ext>
            </p:extLst>
          </p:nvPr>
        </p:nvGraphicFramePr>
        <p:xfrm>
          <a:off x="3810000" y="1600200"/>
          <a:ext cx="1447800" cy="9429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3900"/>
                <a:gridCol w="7239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¬(x)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42843"/>
              </p:ext>
            </p:extLst>
          </p:nvPr>
        </p:nvGraphicFramePr>
        <p:xfrm>
          <a:off x="1676400" y="3048000"/>
          <a:ext cx="5791200" cy="1571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/>
                <a:gridCol w="965200"/>
                <a:gridCol w="965200"/>
                <a:gridCol w="965200"/>
                <a:gridCol w="965200"/>
                <a:gridCol w="9652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x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y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∧(</a:t>
                      </a:r>
                      <a:r>
                        <a:rPr lang="en-GB" sz="2000" b="1" u="none" strike="noStrike" dirty="0" err="1">
                          <a:effectLst/>
                        </a:rPr>
                        <a:t>x,y</a:t>
                      </a:r>
                      <a:r>
                        <a:rPr lang="en-GB" sz="2000" b="1" u="none" strike="noStrike" dirty="0">
                          <a:effectLst/>
                        </a:rPr>
                        <a:t>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∨(</a:t>
                      </a:r>
                      <a:r>
                        <a:rPr lang="en-GB" sz="2000" b="1" u="none" strike="noStrike" dirty="0" err="1">
                          <a:effectLst/>
                        </a:rPr>
                        <a:t>x,y</a:t>
                      </a:r>
                      <a:r>
                        <a:rPr lang="en-GB" sz="2000" b="1" u="none" strike="noStrike" dirty="0">
                          <a:effectLst/>
                        </a:rPr>
                        <a:t>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→(</a:t>
                      </a:r>
                      <a:r>
                        <a:rPr lang="en-GB" sz="2000" b="1" u="none" strike="noStrike" dirty="0" err="1">
                          <a:effectLst/>
                        </a:rPr>
                        <a:t>x,y</a:t>
                      </a:r>
                      <a:r>
                        <a:rPr lang="en-GB" sz="2000" b="1" u="none" strike="noStrike" dirty="0">
                          <a:effectLst/>
                        </a:rPr>
                        <a:t>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b="1" u="none" strike="noStrike" dirty="0">
                          <a:effectLst/>
                        </a:rPr>
                        <a:t>↔(</a:t>
                      </a:r>
                      <a:r>
                        <a:rPr lang="en-GB" sz="2000" b="1" u="none" strike="noStrike" dirty="0" err="1">
                          <a:effectLst/>
                        </a:rPr>
                        <a:t>x,y</a:t>
                      </a:r>
                      <a:r>
                        <a:rPr lang="en-GB" sz="2000" b="1" u="none" strike="noStrike" dirty="0">
                          <a:effectLst/>
                        </a:rPr>
                        <a:t>)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FALSE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FALSE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effectLst/>
                        </a:rPr>
                        <a:t>TRUE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effectLst/>
                        </a:rPr>
                        <a:t>TRUE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24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Interpretacija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Za svaku formulu </a:t>
            </a:r>
            <a:r>
              <a:rPr lang="sr-Latn-RS" i="1" dirty="0" smtClean="0"/>
              <a:t>F</a:t>
            </a:r>
            <a:r>
              <a:rPr lang="sr-Latn-RS" dirty="0" smtClean="0"/>
              <a:t> i svaku interpretaciju </a:t>
            </a:r>
            <a:r>
              <a:rPr lang="sr-Latn-RS" i="1" dirty="0" smtClean="0"/>
              <a:t>I</a:t>
            </a:r>
            <a:r>
              <a:rPr lang="sr-Latn-RS" dirty="0" smtClean="0"/>
              <a:t> u propozicionoj logici istinitosna vrednost </a:t>
            </a:r>
            <a:r>
              <a:rPr lang="sr-Latn-RS" i="1" dirty="0" smtClean="0"/>
              <a:t>F</a:t>
            </a:r>
            <a:r>
              <a:rPr lang="sr-Latn-RS" i="1" baseline="30000" dirty="0" smtClean="0"/>
              <a:t>I</a:t>
            </a:r>
            <a:r>
              <a:rPr lang="sr-Latn-RS" dirty="0"/>
              <a:t> </a:t>
            </a:r>
            <a:r>
              <a:rPr lang="sr-Latn-RS" dirty="0" smtClean="0"/>
              <a:t>koju interpretacija </a:t>
            </a:r>
            <a:r>
              <a:rPr lang="sr-Latn-RS" i="1" dirty="0" smtClean="0"/>
              <a:t>I</a:t>
            </a:r>
            <a:r>
              <a:rPr lang="sr-Latn-RS" dirty="0" smtClean="0"/>
              <a:t> dodeljuje formuli </a:t>
            </a:r>
            <a:r>
              <a:rPr lang="sr-Latn-RS" i="1" dirty="0" smtClean="0"/>
              <a:t>F</a:t>
            </a:r>
            <a:r>
              <a:rPr lang="sr-Latn-RS" dirty="0" smtClean="0"/>
              <a:t> definiše se rekurzivno kao:</a:t>
            </a:r>
          </a:p>
          <a:p>
            <a:pPr lvl="1"/>
            <a:r>
              <a:rPr lang="sr-Latn-RS" dirty="0" smtClean="0"/>
              <a:t>Za svaki atom</a:t>
            </a:r>
            <a:r>
              <a:rPr lang="en-GB" dirty="0" smtClean="0"/>
              <a:t> </a:t>
            </a:r>
            <a:r>
              <a:rPr lang="en-GB" i="1" dirty="0"/>
              <a:t>F</a:t>
            </a:r>
            <a:r>
              <a:rPr lang="en-GB" dirty="0"/>
              <a:t>, </a:t>
            </a:r>
            <a:r>
              <a:rPr lang="en-GB" i="1" dirty="0" smtClean="0"/>
              <a:t>F</a:t>
            </a:r>
            <a:r>
              <a:rPr lang="sr-Latn-RS" i="1" baseline="30000" dirty="0"/>
              <a:t>I</a:t>
            </a:r>
            <a:r>
              <a:rPr lang="en-GB" i="1" dirty="0" smtClean="0"/>
              <a:t> </a:t>
            </a:r>
            <a:r>
              <a:rPr lang="en-GB" dirty="0"/>
              <a:t>= </a:t>
            </a:r>
            <a:r>
              <a:rPr lang="en-GB" i="1" dirty="0"/>
              <a:t>I (F</a:t>
            </a:r>
            <a:r>
              <a:rPr lang="en-GB" i="1" dirty="0" smtClean="0"/>
              <a:t>)</a:t>
            </a:r>
            <a:r>
              <a:rPr lang="en-GB" dirty="0" smtClean="0"/>
              <a:t>,</a:t>
            </a:r>
            <a:r>
              <a:rPr lang="sr-Latn-RS" dirty="0" smtClean="0"/>
              <a:t> </a:t>
            </a:r>
          </a:p>
          <a:p>
            <a:pPr lvl="1"/>
            <a:r>
              <a:rPr lang="en-GB" dirty="0"/>
              <a:t>⊥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FALSE, </a:t>
            </a:r>
            <a:r>
              <a:rPr lang="sr-Latn-RS" i="1" dirty="0" smtClean="0"/>
              <a:t>T</a:t>
            </a:r>
            <a:r>
              <a:rPr lang="en-GB" i="1" baseline="30000" dirty="0" smtClean="0"/>
              <a:t>I</a:t>
            </a:r>
            <a:r>
              <a:rPr lang="en-GB" i="1" dirty="0" smtClean="0"/>
              <a:t> </a:t>
            </a:r>
            <a:r>
              <a:rPr lang="en-GB" dirty="0"/>
              <a:t>= TRUE</a:t>
            </a:r>
            <a:r>
              <a:rPr lang="en-GB" dirty="0" smtClean="0"/>
              <a:t>,</a:t>
            </a:r>
            <a:endParaRPr lang="sr-Latn-RS" dirty="0" smtClean="0"/>
          </a:p>
          <a:p>
            <a:pPr lvl="1"/>
            <a:r>
              <a:rPr lang="en-GB" i="1" dirty="0"/>
              <a:t>(</a:t>
            </a:r>
            <a:r>
              <a:rPr lang="en-GB" dirty="0"/>
              <a:t>￢</a:t>
            </a:r>
            <a:r>
              <a:rPr lang="en-GB" i="1" dirty="0"/>
              <a:t>F)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￢</a:t>
            </a:r>
            <a:r>
              <a:rPr lang="en-GB" i="1" dirty="0"/>
              <a:t>(F 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i="1" dirty="0" smtClean="0"/>
              <a:t>)</a:t>
            </a:r>
            <a:r>
              <a:rPr lang="en-GB" dirty="0" smtClean="0"/>
              <a:t>,</a:t>
            </a:r>
            <a:endParaRPr lang="sr-Latn-RS" dirty="0" smtClean="0"/>
          </a:p>
          <a:p>
            <a:pPr lvl="1"/>
            <a:r>
              <a:rPr lang="en-GB" i="1" dirty="0"/>
              <a:t>(F </a:t>
            </a:r>
            <a:r>
              <a:rPr lang="sr-Latn-RS" i="1" dirty="0"/>
              <a:t>b</a:t>
            </a:r>
            <a:r>
              <a:rPr lang="en-GB" dirty="0" smtClean="0"/>
              <a:t> </a:t>
            </a:r>
            <a:r>
              <a:rPr lang="en-GB" i="1" dirty="0"/>
              <a:t>G)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</a:t>
            </a:r>
            <a:r>
              <a:rPr lang="sr-Latn-RS" dirty="0"/>
              <a:t>b</a:t>
            </a:r>
            <a:r>
              <a:rPr lang="en-GB" i="1" dirty="0" smtClean="0"/>
              <a:t>(F </a:t>
            </a:r>
            <a:r>
              <a:rPr lang="en-GB" i="1" baseline="30000" dirty="0"/>
              <a:t>I</a:t>
            </a:r>
            <a:r>
              <a:rPr lang="en-GB" i="1" dirty="0"/>
              <a:t>,G</a:t>
            </a:r>
            <a:r>
              <a:rPr lang="en-GB" i="1" baseline="30000" dirty="0"/>
              <a:t>I</a:t>
            </a:r>
            <a:r>
              <a:rPr lang="en-GB" i="1" dirty="0"/>
              <a:t> ) </a:t>
            </a:r>
            <a:r>
              <a:rPr lang="sr-Latn-RS" dirty="0" smtClean="0"/>
              <a:t>za svaki binarni veznik</a:t>
            </a:r>
            <a:r>
              <a:rPr lang="en-GB" dirty="0" smtClean="0"/>
              <a:t>.</a:t>
            </a:r>
            <a:endParaRPr lang="sr-Latn-RS" dirty="0" smtClean="0"/>
          </a:p>
          <a:p>
            <a:r>
              <a:rPr lang="sr-Latn-RS" dirty="0" smtClean="0"/>
              <a:t>Ako je signatura konačna, onda je i skup interpretacija konačan skup, a vrednosti </a:t>
            </a:r>
            <a:r>
              <a:rPr lang="sr-Latn-RS" i="1" dirty="0" smtClean="0"/>
              <a:t>F</a:t>
            </a:r>
            <a:r>
              <a:rPr lang="sr-Latn-RS" i="1" baseline="30000" dirty="0" smtClean="0"/>
              <a:t>I</a:t>
            </a:r>
            <a:r>
              <a:rPr lang="sr-Latn-RS" dirty="0" smtClean="0"/>
              <a:t> za sve interpretacije </a:t>
            </a:r>
            <a:r>
              <a:rPr lang="sr-Latn-RS" i="1" dirty="0" smtClean="0"/>
              <a:t>I </a:t>
            </a:r>
            <a:r>
              <a:rPr lang="sr-Latn-RS" dirty="0" smtClean="0"/>
              <a:t>mogu se predstaviti konačnom tabelom, koja se zove </a:t>
            </a:r>
            <a:r>
              <a:rPr lang="sr-Latn-RS" i="1" dirty="0" smtClean="0"/>
              <a:t>istinitosna tabela</a:t>
            </a:r>
            <a:r>
              <a:rPr lang="sr-Latn-RS" dirty="0" smtClean="0"/>
              <a:t> </a:t>
            </a:r>
            <a:r>
              <a:rPr lang="en-GB" dirty="0" err="1" smtClean="0"/>
              <a:t>formule</a:t>
            </a:r>
            <a:r>
              <a:rPr lang="sr-Latn-RS" dirty="0" smtClean="0"/>
              <a:t> </a:t>
            </a:r>
            <a:r>
              <a:rPr lang="sr-Latn-RS" i="1" dirty="0" smtClean="0"/>
              <a:t>F</a:t>
            </a:r>
            <a:r>
              <a:rPr lang="sr-Latn-RS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949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Interpretacija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Za formulu </a:t>
            </a:r>
            <a:r>
              <a:rPr lang="sr-Latn-RS" i="1" dirty="0" smtClean="0"/>
              <a:t>F </a:t>
            </a:r>
            <a:r>
              <a:rPr lang="sr-Latn-RS" dirty="0" smtClean="0"/>
              <a:t>koja je istinita u interpretaciji </a:t>
            </a:r>
            <a:r>
              <a:rPr lang="sr-Latn-RS" i="1" dirty="0" smtClean="0"/>
              <a:t>I</a:t>
            </a:r>
            <a:r>
              <a:rPr lang="sr-Latn-RS" dirty="0" smtClean="0"/>
              <a:t>, </a:t>
            </a:r>
            <a:r>
              <a:rPr lang="sr-Latn-RS" i="1" dirty="0" smtClean="0"/>
              <a:t>F</a:t>
            </a:r>
            <a:r>
              <a:rPr lang="sr-Latn-RS" i="1" baseline="30000" dirty="0" smtClean="0"/>
              <a:t>I</a:t>
            </a:r>
            <a:r>
              <a:rPr lang="sr-Latn-RS" i="1" dirty="0" smtClean="0"/>
              <a:t>=TRUE</a:t>
            </a:r>
            <a:r>
              <a:rPr lang="sr-Latn-RS" dirty="0" smtClean="0"/>
              <a:t>, kažemo da intepretacija </a:t>
            </a:r>
            <a:r>
              <a:rPr lang="sr-Latn-RS" i="1" dirty="0" smtClean="0"/>
              <a:t>I</a:t>
            </a:r>
            <a:r>
              <a:rPr lang="sr-Latn-RS" dirty="0" smtClean="0"/>
              <a:t> </a:t>
            </a:r>
            <a:r>
              <a:rPr lang="sr-Latn-RS" i="1" dirty="0" smtClean="0"/>
              <a:t>zadovoljava</a:t>
            </a:r>
            <a:r>
              <a:rPr lang="sr-Latn-RS" dirty="0" smtClean="0"/>
              <a:t> </a:t>
            </a:r>
            <a:r>
              <a:rPr lang="sr-Latn-RS" i="1" dirty="0" smtClean="0"/>
              <a:t>F</a:t>
            </a:r>
            <a:r>
              <a:rPr lang="sr-Latn-RS" dirty="0" smtClean="0"/>
              <a:t>, odnosno da je </a:t>
            </a:r>
            <a:r>
              <a:rPr lang="sr-Latn-RS" i="1" dirty="0" smtClean="0"/>
              <a:t>I</a:t>
            </a:r>
            <a:r>
              <a:rPr lang="sr-Latn-RS" dirty="0" smtClean="0"/>
              <a:t> model </a:t>
            </a:r>
            <a:r>
              <a:rPr lang="sr-Latn-RS" i="1" dirty="0" smtClean="0"/>
              <a:t>F</a:t>
            </a:r>
          </a:p>
          <a:p>
            <a:pPr marL="0" indent="0" algn="ctr">
              <a:buNone/>
            </a:pPr>
            <a:r>
              <a:rPr lang="en-GB" b="1" i="1" dirty="0"/>
              <a:t>I </a:t>
            </a:r>
            <a:r>
              <a:rPr lang="en-GB" b="1" dirty="0"/>
              <a:t>|= </a:t>
            </a:r>
            <a:r>
              <a:rPr lang="en-GB" b="1" i="1" dirty="0" smtClean="0"/>
              <a:t>F</a:t>
            </a:r>
            <a:endParaRPr lang="sr-Latn-RS" b="1" i="1" dirty="0" smtClean="0"/>
          </a:p>
        </p:txBody>
      </p:sp>
    </p:spTree>
    <p:extLst>
      <p:ext uri="{BB962C8B-B14F-4D97-AF65-F5344CB8AC3E}">
        <p14:creationId xmlns:p14="http://schemas.microsoft.com/office/powerpoint/2010/main" val="378281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</a:t>
            </a:r>
            <a:r>
              <a:rPr lang="en-US" dirty="0" err="1"/>
              <a:t>aklju</a:t>
            </a:r>
            <a:r>
              <a:rPr lang="sr-Latn-RS" dirty="0"/>
              <a:t>č</a:t>
            </a:r>
            <a:r>
              <a:rPr lang="en-US" dirty="0" err="1"/>
              <a:t>ivanje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produkcionim</a:t>
            </a:r>
            <a:r>
              <a:rPr lang="en-US" dirty="0"/>
              <a:t> </a:t>
            </a:r>
            <a:r>
              <a:rPr lang="en-US" dirty="0" err="1"/>
              <a:t>pravilima</a:t>
            </a:r>
            <a:endParaRPr lang="el-GR" dirty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135" y="1827214"/>
            <a:ext cx="7313734" cy="47132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 smtClean="0"/>
              <a:t>Postoje dva osnovna pitanja pri implementaciji sistema baziranih na pravilima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Kako se implementira </a:t>
            </a:r>
            <a:r>
              <a:rPr lang="sr-Latn-RS" b="1" dirty="0" smtClean="0"/>
              <a:t>razrešavanje konflikta </a:t>
            </a:r>
            <a:r>
              <a:rPr lang="sr-Latn-RS" dirty="0" smtClean="0"/>
              <a:t>(kada više pravila može da se aktivira)</a:t>
            </a:r>
            <a:r>
              <a:rPr lang="en-US" dirty="0" smtClean="0"/>
              <a:t>?</a:t>
            </a:r>
          </a:p>
          <a:p>
            <a:pPr lvl="2" eaLnBrk="1" hangingPunct="1">
              <a:lnSpc>
                <a:spcPct val="90000"/>
              </a:lnSpc>
            </a:pPr>
            <a:r>
              <a:rPr lang="sr-Latn-RS" dirty="0" smtClean="0"/>
              <a:t>Postoje različite strategije</a:t>
            </a:r>
            <a:endParaRPr lang="en-GB" dirty="0" smtClean="0"/>
          </a:p>
          <a:p>
            <a:pPr lvl="2" eaLnBrk="1" hangingPunct="1">
              <a:lnSpc>
                <a:spcPct val="90000"/>
              </a:lnSpc>
            </a:pPr>
            <a:r>
              <a:rPr lang="sr-Latn-RS" dirty="0" smtClean="0"/>
              <a:t>Jedna je da se pravilima dodeli prioritet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Kako se činjenice uparuju sa pravilima</a:t>
            </a:r>
            <a:r>
              <a:rPr lang="en-US" dirty="0" smtClean="0"/>
              <a:t>?</a:t>
            </a:r>
          </a:p>
          <a:p>
            <a:pPr lvl="2" eaLnBrk="1" hangingPunct="1">
              <a:lnSpc>
                <a:spcPct val="90000"/>
              </a:lnSpc>
            </a:pPr>
            <a:r>
              <a:rPr lang="sr-Latn-RS" dirty="0" smtClean="0"/>
              <a:t>Potrebno je uparivanje paterna</a:t>
            </a:r>
            <a:endParaRPr lang="en-US" dirty="0" smtClean="0"/>
          </a:p>
          <a:p>
            <a:pPr lvl="1">
              <a:lnSpc>
                <a:spcPct val="90000"/>
              </a:lnSpc>
            </a:pPr>
            <a:r>
              <a:rPr lang="sr-Latn-RS" dirty="0" smtClean="0"/>
              <a:t>Ima i puno drugih pitanja koja treba razrešiti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21174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Tautologija i ekvivalencija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Formula </a:t>
            </a:r>
            <a:r>
              <a:rPr lang="sr-Latn-RS" i="1" dirty="0"/>
              <a:t>F </a:t>
            </a:r>
            <a:r>
              <a:rPr lang="sr-Latn-RS" dirty="0"/>
              <a:t>je </a:t>
            </a:r>
            <a:r>
              <a:rPr lang="sr-Latn-RS" i="1" dirty="0"/>
              <a:t>tautologija</a:t>
            </a:r>
            <a:r>
              <a:rPr lang="sr-Latn-RS" dirty="0"/>
              <a:t> ako svaka moguća interpretacija </a:t>
            </a:r>
            <a:r>
              <a:rPr lang="sr-Latn-RS" i="1" dirty="0"/>
              <a:t>I </a:t>
            </a:r>
            <a:r>
              <a:rPr lang="sr-Latn-RS" dirty="0" smtClean="0"/>
              <a:t>zadovolj</a:t>
            </a:r>
            <a:r>
              <a:rPr lang="en-GB" dirty="0" smtClean="0"/>
              <a:t>a</a:t>
            </a:r>
            <a:r>
              <a:rPr lang="sr-Latn-RS" dirty="0" smtClean="0"/>
              <a:t>va </a:t>
            </a:r>
            <a:r>
              <a:rPr lang="sr-Latn-RS" i="1" dirty="0"/>
              <a:t>F</a:t>
            </a:r>
          </a:p>
          <a:p>
            <a:r>
              <a:rPr lang="sr-Latn-RS" i="1" dirty="0"/>
              <a:t>Tautologija </a:t>
            </a:r>
            <a:r>
              <a:rPr lang="sr-Latn-RS" dirty="0"/>
              <a:t>je formula koja je </a:t>
            </a:r>
            <a:r>
              <a:rPr lang="sr-Latn-RS" i="1" dirty="0"/>
              <a:t>istinita u svakoj </a:t>
            </a:r>
            <a:r>
              <a:rPr lang="sr-Latn-RS" i="1" dirty="0" smtClean="0"/>
              <a:t>interpretaciji</a:t>
            </a:r>
          </a:p>
          <a:p>
            <a:r>
              <a:rPr lang="sr-Latn-RS" dirty="0" smtClean="0"/>
              <a:t>Dve formule su </a:t>
            </a:r>
            <a:r>
              <a:rPr lang="sr-Latn-RS" i="1" dirty="0" smtClean="0"/>
              <a:t>ekvivalentne</a:t>
            </a:r>
            <a:r>
              <a:rPr lang="sr-Latn-RS" dirty="0" smtClean="0"/>
              <a:t> ako su zadovoljene u istim interpretacijama</a:t>
            </a:r>
          </a:p>
          <a:p>
            <a:r>
              <a:rPr lang="sr-Latn-RS" dirty="0" smtClean="0"/>
              <a:t>Dve formule </a:t>
            </a:r>
            <a:r>
              <a:rPr lang="sr-Latn-RS" i="1" dirty="0" smtClean="0"/>
              <a:t>F</a:t>
            </a:r>
            <a:r>
              <a:rPr lang="sr-Latn-RS" dirty="0" smtClean="0"/>
              <a:t> i </a:t>
            </a:r>
            <a:r>
              <a:rPr lang="sr-Latn-RS" i="1" dirty="0" smtClean="0"/>
              <a:t>G</a:t>
            </a:r>
            <a:r>
              <a:rPr lang="sr-Latn-RS" dirty="0" smtClean="0"/>
              <a:t> su ekvivalentne akko je </a:t>
            </a:r>
            <a:r>
              <a:rPr lang="en-GB" i="1" dirty="0"/>
              <a:t>F </a:t>
            </a:r>
            <a:r>
              <a:rPr lang="en-GB" dirty="0"/>
              <a:t>↔ </a:t>
            </a:r>
            <a:r>
              <a:rPr lang="en-GB" i="1" dirty="0" smtClean="0"/>
              <a:t>G</a:t>
            </a:r>
            <a:r>
              <a:rPr lang="sr-Latn-RS" i="1" dirty="0" smtClean="0"/>
              <a:t> </a:t>
            </a:r>
            <a:r>
              <a:rPr lang="sr-Latn-RS" dirty="0" smtClean="0"/>
              <a:t>tautologija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372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Skup formula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U propozicionoj logici (i u logikama uopšte) baza znanja predstavlja se skupom formula</a:t>
            </a:r>
          </a:p>
          <a:p>
            <a:r>
              <a:rPr lang="sr-Latn-RS" dirty="0" smtClean="0"/>
              <a:t>Za skup formula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kažemo da je </a:t>
            </a:r>
            <a:r>
              <a:rPr lang="sr-Latn-RS" i="1" dirty="0" smtClean="0"/>
              <a:t>zadovoljiv</a:t>
            </a:r>
            <a:r>
              <a:rPr lang="sr-Latn-RS" dirty="0" smtClean="0"/>
              <a:t> ukoliko postoji postoji makar jedna interpreacija koja zadovoljava sve formule u </a:t>
            </a:r>
            <a:r>
              <a:rPr lang="el-GR" i="1" dirty="0" smtClean="0"/>
              <a:t>Γ</a:t>
            </a:r>
            <a:endParaRPr lang="sr-Latn-RS" i="1" dirty="0" smtClean="0"/>
          </a:p>
          <a:p>
            <a:r>
              <a:rPr lang="sr-Latn-RS" dirty="0" smtClean="0"/>
              <a:t>Za formulu </a:t>
            </a:r>
            <a:r>
              <a:rPr lang="sr-Latn-RS" i="1" dirty="0" smtClean="0"/>
              <a:t>F</a:t>
            </a:r>
            <a:r>
              <a:rPr lang="sr-Latn-RS" dirty="0" smtClean="0"/>
              <a:t> kažemo da je </a:t>
            </a:r>
            <a:r>
              <a:rPr lang="sr-Latn-RS" i="1" dirty="0" smtClean="0"/>
              <a:t>logička posledica </a:t>
            </a:r>
            <a:r>
              <a:rPr lang="sr-Latn-RS" dirty="0" smtClean="0"/>
              <a:t>skupa formula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(</a:t>
            </a:r>
            <a:r>
              <a:rPr lang="el-GR" i="1" dirty="0"/>
              <a:t>Γ </a:t>
            </a:r>
            <a:r>
              <a:rPr lang="el-GR" dirty="0"/>
              <a:t>|= </a:t>
            </a:r>
            <a:r>
              <a:rPr lang="en-GB" i="1" dirty="0"/>
              <a:t>F</a:t>
            </a:r>
            <a:r>
              <a:rPr lang="sr-Latn-RS" dirty="0" smtClean="0"/>
              <a:t>), odnosno da </a:t>
            </a:r>
            <a:r>
              <a:rPr lang="sr-Latn-RS" i="1" dirty="0" smtClean="0"/>
              <a:t>F</a:t>
            </a:r>
            <a:r>
              <a:rPr lang="sr-Latn-RS" dirty="0" smtClean="0"/>
              <a:t> </a:t>
            </a:r>
            <a:r>
              <a:rPr lang="sr-Latn-RS" i="1" dirty="0" smtClean="0"/>
              <a:t>sledi</a:t>
            </a:r>
            <a:r>
              <a:rPr lang="sr-Latn-RS" dirty="0" smtClean="0"/>
              <a:t> iz </a:t>
            </a:r>
            <a:r>
              <a:rPr lang="el-GR" i="1" dirty="0"/>
              <a:t>Γ </a:t>
            </a:r>
            <a:r>
              <a:rPr lang="sr-Latn-RS" dirty="0" smtClean="0"/>
              <a:t>akko svaka formula koja zadovoljava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zadovoljava i </a:t>
            </a:r>
            <a:r>
              <a:rPr lang="sr-Latn-RS" i="1" dirty="0" smtClean="0"/>
              <a:t>F</a:t>
            </a:r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0349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Predstavljanje znanja propozicionom logikom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Za predstavljanje znanja pomoću propozicionih formula biramo propozicionu signaturu </a:t>
            </a:r>
            <a:r>
              <a:rPr lang="en-GB" i="1" dirty="0" smtClean="0"/>
              <a:t>σ </a:t>
            </a:r>
            <a:r>
              <a:rPr lang="sr-Latn-RS" dirty="0" smtClean="0"/>
              <a:t>koja je takva da </a:t>
            </a:r>
            <a:r>
              <a:rPr lang="sr-Latn-RS" b="1" dirty="0" smtClean="0"/>
              <a:t>interpretacije </a:t>
            </a:r>
            <a:r>
              <a:rPr lang="en-GB" b="1" i="1" dirty="0" smtClean="0"/>
              <a:t>σ </a:t>
            </a:r>
            <a:r>
              <a:rPr lang="sr-Latn-RS" b="1" dirty="0" smtClean="0"/>
              <a:t>odgovaraju stanjima sistema</a:t>
            </a:r>
            <a:r>
              <a:rPr lang="sr-Latn-RS" dirty="0" smtClean="0"/>
              <a:t> koji hoćemo da opišemo.</a:t>
            </a:r>
          </a:p>
          <a:p>
            <a:pPr lvl="1"/>
            <a:r>
              <a:rPr lang="sr-Latn-RS" dirty="0" smtClean="0"/>
              <a:t>Svaka formula definisan</a:t>
            </a:r>
            <a:r>
              <a:rPr lang="en-GB" dirty="0" smtClean="0"/>
              <a:t>a</a:t>
            </a:r>
            <a:r>
              <a:rPr lang="sr-Latn-RS" dirty="0" smtClean="0"/>
              <a:t> za</a:t>
            </a:r>
            <a:r>
              <a:rPr lang="en-GB" dirty="0" smtClean="0"/>
              <a:t> </a:t>
            </a:r>
            <a:r>
              <a:rPr lang="en-GB" i="1" dirty="0"/>
              <a:t>σ </a:t>
            </a:r>
            <a:r>
              <a:rPr lang="sr-Latn-RS" dirty="0" smtClean="0"/>
              <a:t>predstavlja uslove stanja</a:t>
            </a:r>
          </a:p>
          <a:p>
            <a:pPr lvl="1"/>
            <a:r>
              <a:rPr lang="sr-Latn-RS" dirty="0" smtClean="0"/>
              <a:t>Skup formula možemo da posmatramo kao bazu znanja</a:t>
            </a:r>
          </a:p>
          <a:p>
            <a:pPr lvl="1"/>
            <a:r>
              <a:rPr lang="sr-Latn-RS" dirty="0" smtClean="0"/>
              <a:t>Ukoliko je formula </a:t>
            </a:r>
            <a:r>
              <a:rPr lang="sr-Latn-RS" i="1" dirty="0" smtClean="0"/>
              <a:t>F </a:t>
            </a:r>
            <a:r>
              <a:rPr lang="sr-Latn-RS" dirty="0" smtClean="0"/>
              <a:t>logička posledica baze znanja</a:t>
            </a:r>
            <a:r>
              <a:rPr lang="en-GB" dirty="0" smtClean="0"/>
              <a:t> </a:t>
            </a:r>
            <a:r>
              <a:rPr lang="en-GB" i="1" dirty="0" smtClean="0"/>
              <a:t>Γ</a:t>
            </a:r>
            <a:r>
              <a:rPr lang="sr-Latn-RS" dirty="0" smtClean="0"/>
              <a:t>, onda uslovi izraženi sa </a:t>
            </a:r>
            <a:r>
              <a:rPr lang="sr-Latn-RS" i="1" dirty="0" smtClean="0"/>
              <a:t>F</a:t>
            </a:r>
            <a:r>
              <a:rPr lang="sr-Latn-RS" dirty="0" smtClean="0"/>
              <a:t> slede iz znanja predstavljenog pomoću</a:t>
            </a:r>
            <a:r>
              <a:rPr lang="en-GB" dirty="0" smtClean="0"/>
              <a:t> </a:t>
            </a:r>
            <a:r>
              <a:rPr lang="en-GB" i="1" dirty="0" smtClean="0"/>
              <a:t>Γ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Pera, Raša i Steva dele kancelariju</a:t>
            </a:r>
          </a:p>
          <a:p>
            <a:r>
              <a:rPr lang="sr-Latn-RS" dirty="0" smtClean="0"/>
              <a:t>Atom </a:t>
            </a:r>
            <a:r>
              <a:rPr lang="sr-Latn-RS" i="1" dirty="0" smtClean="0"/>
              <a:t>p</a:t>
            </a:r>
            <a:r>
              <a:rPr lang="sr-Latn-RS" dirty="0" smtClean="0"/>
              <a:t> znači da je Pera u kancelariji, atom </a:t>
            </a:r>
            <a:r>
              <a:rPr lang="sr-Latn-RS" i="1" dirty="0" smtClean="0"/>
              <a:t>r</a:t>
            </a:r>
            <a:r>
              <a:rPr lang="sr-Latn-RS" dirty="0" smtClean="0"/>
              <a:t> znači da je Raša u kancelariji, a </a:t>
            </a:r>
            <a:r>
              <a:rPr lang="sr-Latn-RS" i="1" dirty="0" smtClean="0"/>
              <a:t>s</a:t>
            </a:r>
            <a:r>
              <a:rPr lang="sr-Latn-RS" dirty="0" smtClean="0"/>
              <a:t> znači da je Steva u knacelariji</a:t>
            </a:r>
          </a:p>
          <a:p>
            <a:r>
              <a:rPr lang="sr-Latn-RS" dirty="0" smtClean="0"/>
              <a:t>Iz baze </a:t>
            </a:r>
            <a:r>
              <a:rPr lang="sr-Latn-RS" dirty="0"/>
              <a:t>znanja </a:t>
            </a:r>
            <a:r>
              <a:rPr lang="sr-Latn-RS" i="1" dirty="0"/>
              <a:t>{p, </a:t>
            </a:r>
            <a:r>
              <a:rPr lang="sr-Latn-RS" i="1" dirty="0" smtClean="0"/>
              <a:t>r} </a:t>
            </a:r>
            <a:r>
              <a:rPr lang="sr-Latn-RS" dirty="0" smtClean="0"/>
              <a:t>ne sledi ni s </a:t>
            </a:r>
            <a:r>
              <a:rPr lang="sr-Latn-RS" dirty="0"/>
              <a:t>ni </a:t>
            </a:r>
            <a:r>
              <a:rPr lang="sr-Latn-RS" i="1" dirty="0" smtClean="0"/>
              <a:t>¬s</a:t>
            </a:r>
          </a:p>
          <a:p>
            <a:pPr lvl="1"/>
            <a:r>
              <a:rPr lang="sr-Latn-RS" b="1" dirty="0" smtClean="0"/>
              <a:t>Semantika propozicione logike ne uključuje pretpostavku zatvorenog sveta!</a:t>
            </a:r>
          </a:p>
          <a:p>
            <a:r>
              <a:rPr lang="sr-Latn-RS" dirty="0" smtClean="0"/>
              <a:t>Ukoliko bismo u bazu znanja dodali </a:t>
            </a:r>
            <a:r>
              <a:rPr lang="sr-Latn-RS" dirty="0"/>
              <a:t>formulu </a:t>
            </a:r>
            <a:r>
              <a:rPr lang="sr-Latn-RS" i="1" dirty="0"/>
              <a:t>¬p ∨ </a:t>
            </a:r>
            <a:r>
              <a:rPr lang="sr-Latn-RS" i="1" dirty="0" smtClean="0"/>
              <a:t>¬r </a:t>
            </a:r>
            <a:r>
              <a:rPr lang="sr-Latn-RS" i="1" dirty="0"/>
              <a:t>∨ </a:t>
            </a:r>
            <a:r>
              <a:rPr lang="sr-Latn-RS" i="1" dirty="0" smtClean="0"/>
              <a:t>¬s</a:t>
            </a:r>
            <a:r>
              <a:rPr lang="sr-Latn-RS" dirty="0" smtClean="0"/>
              <a:t> (makar jedna osoba je van kancelarije), onda bi </a:t>
            </a:r>
            <a:r>
              <a:rPr lang="sr-Latn-RS" dirty="0"/>
              <a:t>formula </a:t>
            </a:r>
            <a:r>
              <a:rPr lang="sr-Latn-RS" i="1" dirty="0" smtClean="0"/>
              <a:t>¬s </a:t>
            </a:r>
            <a:r>
              <a:rPr lang="sr-Latn-RS" dirty="0" smtClean="0"/>
              <a:t>sledila iz baze znanja</a:t>
            </a:r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42441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Eksplicitne definicije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Neka je </a:t>
            </a:r>
            <a:r>
              <a:rPr lang="en-GB" i="1" dirty="0" smtClean="0"/>
              <a:t>Γ </a:t>
            </a:r>
            <a:r>
              <a:rPr lang="sr-Latn-RS" dirty="0" smtClean="0"/>
              <a:t>baza znanja za propozicionu signaturu</a:t>
            </a:r>
            <a:r>
              <a:rPr lang="en-GB" dirty="0" smtClean="0"/>
              <a:t> </a:t>
            </a:r>
            <a:r>
              <a:rPr lang="en-GB" i="1" dirty="0" smtClean="0"/>
              <a:t>σ</a:t>
            </a:r>
            <a:endParaRPr lang="sr-Latn-RS" i="1" dirty="0" smtClean="0"/>
          </a:p>
          <a:p>
            <a:r>
              <a:rPr lang="sr-Latn-RS" dirty="0" smtClean="0"/>
              <a:t>Proširiti </a:t>
            </a:r>
            <a:r>
              <a:rPr lang="en-GB" i="1" dirty="0" smtClean="0"/>
              <a:t>Γ</a:t>
            </a:r>
            <a:r>
              <a:rPr lang="sr-Latn-RS" i="1" dirty="0" smtClean="0"/>
              <a:t> eksplicitno</a:t>
            </a:r>
            <a:r>
              <a:rPr lang="en-GB" i="1" dirty="0" smtClean="0"/>
              <a:t>m</a:t>
            </a:r>
            <a:r>
              <a:rPr lang="sr-Latn-RS" i="1" dirty="0" smtClean="0"/>
              <a:t> definicijom</a:t>
            </a:r>
            <a:r>
              <a:rPr lang="sr-Latn-RS" dirty="0" smtClean="0"/>
              <a:t> znači u </a:t>
            </a:r>
            <a:r>
              <a:rPr lang="en-GB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uvesti novi atom </a:t>
            </a:r>
            <a:r>
              <a:rPr lang="sr-Latn-RS" i="1" dirty="0" smtClean="0"/>
              <a:t>d</a:t>
            </a:r>
            <a:r>
              <a:rPr lang="sr-Latn-RS" dirty="0" smtClean="0"/>
              <a:t>, a u </a:t>
            </a:r>
            <a:r>
              <a:rPr lang="en-GB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dodati formulu oblika </a:t>
            </a:r>
            <a:r>
              <a:rPr lang="en-GB" i="1" dirty="0"/>
              <a:t>d </a:t>
            </a:r>
            <a:r>
              <a:rPr lang="en-GB" dirty="0"/>
              <a:t>↔ </a:t>
            </a:r>
            <a:r>
              <a:rPr lang="en-GB" i="1" dirty="0" smtClean="0"/>
              <a:t>F</a:t>
            </a:r>
            <a:r>
              <a:rPr lang="sr-Latn-RS" dirty="0" smtClean="0"/>
              <a:t>, gde je </a:t>
            </a:r>
            <a:r>
              <a:rPr lang="sr-Latn-RS" i="1" dirty="0" smtClean="0"/>
              <a:t>F</a:t>
            </a:r>
            <a:r>
              <a:rPr lang="sr-Latn-RS" dirty="0" smtClean="0"/>
              <a:t> formula za signaturu </a:t>
            </a:r>
            <a:r>
              <a:rPr lang="en-GB" i="1" dirty="0" smtClean="0"/>
              <a:t>σ</a:t>
            </a:r>
            <a:endParaRPr lang="sr-Latn-RS" i="1" dirty="0" smtClean="0"/>
          </a:p>
          <a:p>
            <a:r>
              <a:rPr lang="sr-Latn-RS" dirty="0" smtClean="0"/>
              <a:t>Ovim smo uveli novi atom i pomoću već postojećih atoma u </a:t>
            </a:r>
            <a:r>
              <a:rPr lang="en-GB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definisali taj atom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66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Eksplicitna definicija –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Pretpostavimo da imamo bazu znanja iz prošlog primera</a:t>
            </a:r>
          </a:p>
          <a:p>
            <a:pPr marL="0" indent="0">
              <a:buNone/>
            </a:pPr>
            <a:r>
              <a:rPr lang="el-GR" i="1" dirty="0" smtClean="0"/>
              <a:t>σ </a:t>
            </a:r>
            <a:r>
              <a:rPr lang="el-GR" dirty="0"/>
              <a:t>= {</a:t>
            </a:r>
            <a:r>
              <a:rPr lang="en-GB" i="1" dirty="0"/>
              <a:t>p, </a:t>
            </a:r>
            <a:r>
              <a:rPr lang="sr-Latn-RS" i="1" dirty="0" smtClean="0"/>
              <a:t>r</a:t>
            </a:r>
            <a:r>
              <a:rPr lang="en-GB" i="1" dirty="0" smtClean="0"/>
              <a:t>, </a:t>
            </a:r>
            <a:r>
              <a:rPr lang="sr-Latn-RS" i="1" dirty="0" smtClean="0"/>
              <a:t>s</a:t>
            </a:r>
            <a:r>
              <a:rPr lang="en-GB" dirty="0" smtClean="0"/>
              <a:t>}</a:t>
            </a:r>
            <a:r>
              <a:rPr lang="en-GB" i="1" dirty="0" smtClean="0"/>
              <a:t>, </a:t>
            </a:r>
            <a:r>
              <a:rPr lang="el-GR" i="1" dirty="0"/>
              <a:t>Γ</a:t>
            </a:r>
            <a:r>
              <a:rPr lang="el-GR" dirty="0"/>
              <a:t>= </a:t>
            </a:r>
            <a:r>
              <a:rPr lang="el-GR" dirty="0" smtClean="0"/>
              <a:t>{</a:t>
            </a:r>
            <a:r>
              <a:rPr lang="sr-Latn-RS" i="1" dirty="0" smtClean="0"/>
              <a:t>p</a:t>
            </a:r>
            <a:r>
              <a:rPr lang="en-GB" i="1" dirty="0" smtClean="0"/>
              <a:t>, </a:t>
            </a:r>
            <a:r>
              <a:rPr lang="sr-Latn-RS" i="1" dirty="0" smtClean="0"/>
              <a:t>r</a:t>
            </a:r>
            <a:r>
              <a:rPr lang="en-GB" dirty="0" smtClean="0"/>
              <a:t>}</a:t>
            </a:r>
            <a:endParaRPr lang="sr-Latn-RS" dirty="0" smtClean="0"/>
          </a:p>
          <a:p>
            <a:r>
              <a:rPr lang="sr-Latn-RS" dirty="0" smtClean="0"/>
              <a:t>Eksplicitnu definiciju atoma </a:t>
            </a:r>
            <a:r>
              <a:rPr lang="sr-Latn-RS" i="1" dirty="0" smtClean="0"/>
              <a:t>d</a:t>
            </a:r>
            <a:r>
              <a:rPr lang="sr-Latn-RS" dirty="0" smtClean="0"/>
              <a:t> koji znači „Raša i Steva su u kancelariji“ možemo uvesti kao:</a:t>
            </a:r>
          </a:p>
          <a:p>
            <a:pPr marL="0" indent="0">
              <a:buNone/>
            </a:pPr>
            <a:r>
              <a:rPr lang="el-GR" i="1" dirty="0" smtClean="0"/>
              <a:t>σ</a:t>
            </a:r>
            <a:r>
              <a:rPr lang="sr-Latn-RS" i="1" dirty="0" smtClean="0"/>
              <a:t>'</a:t>
            </a:r>
            <a:r>
              <a:rPr lang="pt-BR" dirty="0" smtClean="0"/>
              <a:t> </a:t>
            </a:r>
            <a:r>
              <a:rPr lang="pt-BR" dirty="0"/>
              <a:t>= {</a:t>
            </a:r>
            <a:r>
              <a:rPr lang="pt-BR" i="1" dirty="0"/>
              <a:t>p, </a:t>
            </a:r>
            <a:r>
              <a:rPr lang="sr-Latn-RS" i="1" dirty="0" smtClean="0"/>
              <a:t>r</a:t>
            </a:r>
            <a:r>
              <a:rPr lang="pt-BR" i="1" dirty="0" smtClean="0"/>
              <a:t>, </a:t>
            </a:r>
            <a:r>
              <a:rPr lang="sr-Latn-RS" i="1" dirty="0" smtClean="0"/>
              <a:t>s</a:t>
            </a:r>
            <a:r>
              <a:rPr lang="pt-BR" i="1" dirty="0" smtClean="0"/>
              <a:t>, </a:t>
            </a:r>
            <a:r>
              <a:rPr lang="pt-BR" b="1" i="1" dirty="0"/>
              <a:t>d</a:t>
            </a:r>
            <a:r>
              <a:rPr lang="pt-BR" dirty="0"/>
              <a:t>}</a:t>
            </a:r>
            <a:r>
              <a:rPr lang="pt-BR" i="1" dirty="0"/>
              <a:t>, </a:t>
            </a:r>
            <a:r>
              <a:rPr lang="pt-BR" i="1" dirty="0" smtClean="0"/>
              <a:t>Γ</a:t>
            </a:r>
            <a:r>
              <a:rPr lang="sr-Latn-RS" i="1" dirty="0" smtClean="0"/>
              <a:t>’</a:t>
            </a:r>
            <a:r>
              <a:rPr lang="pt-BR" dirty="0" smtClean="0"/>
              <a:t> </a:t>
            </a:r>
            <a:r>
              <a:rPr lang="pt-BR" dirty="0"/>
              <a:t>= {</a:t>
            </a:r>
            <a:r>
              <a:rPr lang="pt-BR" i="1" dirty="0"/>
              <a:t>p, </a:t>
            </a:r>
            <a:r>
              <a:rPr lang="sr-Latn-RS" i="1" dirty="0" smtClean="0"/>
              <a:t>r</a:t>
            </a:r>
            <a:r>
              <a:rPr lang="pt-BR" i="1" dirty="0" smtClean="0"/>
              <a:t>, </a:t>
            </a:r>
            <a:r>
              <a:rPr lang="pt-BR" b="1" i="1" dirty="0"/>
              <a:t>d </a:t>
            </a:r>
            <a:r>
              <a:rPr lang="pt-BR" b="1" dirty="0"/>
              <a:t>↔ </a:t>
            </a:r>
            <a:r>
              <a:rPr lang="pt-BR" b="1" i="1" dirty="0" smtClean="0"/>
              <a:t>(</a:t>
            </a:r>
            <a:r>
              <a:rPr lang="sr-Latn-RS" b="1" i="1" dirty="0" smtClean="0"/>
              <a:t>r</a:t>
            </a:r>
            <a:r>
              <a:rPr lang="pt-BR" b="1" i="1" dirty="0" smtClean="0"/>
              <a:t> </a:t>
            </a:r>
            <a:r>
              <a:rPr lang="pt-BR" b="1" dirty="0"/>
              <a:t>∧ </a:t>
            </a:r>
            <a:r>
              <a:rPr lang="sr-Latn-RS" b="1" i="1" dirty="0" smtClean="0"/>
              <a:t>s</a:t>
            </a:r>
            <a:r>
              <a:rPr lang="pt-BR" b="1" i="1" dirty="0" smtClean="0"/>
              <a:t>)</a:t>
            </a:r>
            <a:r>
              <a:rPr lang="pt-BR" dirty="0" smtClean="0"/>
              <a:t>}</a:t>
            </a:r>
            <a:r>
              <a:rPr lang="pt-BR" i="1" dirty="0" smtClean="0"/>
              <a:t>.</a:t>
            </a:r>
            <a:endParaRPr lang="sr-Latn-RS" i="1" dirty="0" smtClean="0"/>
          </a:p>
          <a:p>
            <a:r>
              <a:rPr lang="sr-Latn-RS" dirty="0" smtClean="0"/>
              <a:t>U eksplicitnoj definiciji, atom je skraćeni oblik formule kojom se atom definiše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45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Prirodna dedukcija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Formalizuje proces uvođena i isključivanja pretpostavki</a:t>
            </a:r>
          </a:p>
          <a:p>
            <a:r>
              <a:rPr lang="sr-Latn-RS" dirty="0" smtClean="0"/>
              <a:t>Uobičajena je u matematičkim dokazima</a:t>
            </a:r>
          </a:p>
          <a:p>
            <a:r>
              <a:rPr lang="sr-Latn-RS" dirty="0" smtClean="0"/>
              <a:t>Prirodna dedukcija za propozicinu logiku određuje dozvoljene zaključke oblika </a:t>
            </a:r>
            <a:r>
              <a:rPr lang="el-GR" i="1" dirty="0"/>
              <a:t>Γ </a:t>
            </a:r>
            <a:r>
              <a:rPr lang="el-GR" dirty="0"/>
              <a:t>⇒ </a:t>
            </a:r>
            <a:r>
              <a:rPr lang="en-GB" i="1" dirty="0" smtClean="0"/>
              <a:t>F</a:t>
            </a:r>
            <a:r>
              <a:rPr lang="sr-Latn-RS" dirty="0" smtClean="0"/>
              <a:t>, gde je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skup formula, a </a:t>
            </a:r>
            <a:r>
              <a:rPr lang="sr-Latn-RS" i="1" dirty="0" smtClean="0"/>
              <a:t>F</a:t>
            </a:r>
            <a:r>
              <a:rPr lang="sr-Latn-RS" dirty="0" smtClean="0"/>
              <a:t> formula</a:t>
            </a:r>
          </a:p>
          <a:p>
            <a:r>
              <a:rPr lang="el-GR" i="1" dirty="0"/>
              <a:t>Γ </a:t>
            </a:r>
            <a:r>
              <a:rPr lang="el-GR" dirty="0"/>
              <a:t>⇒ </a:t>
            </a:r>
            <a:r>
              <a:rPr lang="en-GB" i="1" dirty="0" smtClean="0"/>
              <a:t>F</a:t>
            </a:r>
            <a:r>
              <a:rPr lang="sr-Latn-RS" i="1" dirty="0" smtClean="0"/>
              <a:t> </a:t>
            </a:r>
            <a:r>
              <a:rPr lang="sr-Latn-RS" dirty="0" smtClean="0"/>
              <a:t>se zove sekvent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179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Pravila rezonovanje u propozicionoj logici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2" y="2092516"/>
            <a:ext cx="8751968" cy="385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373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Pravila rezonovanja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Pravila se uglavnom mogu podeliti u dve grupe:</a:t>
            </a:r>
          </a:p>
          <a:p>
            <a:pPr lvl="1"/>
            <a:r>
              <a:rPr lang="sr-Latn-RS" dirty="0" smtClean="0"/>
              <a:t>Pravila uvođenja (leva kolona) – definišu kako da se </a:t>
            </a:r>
            <a:r>
              <a:rPr lang="sr-Latn-RS" i="1" dirty="0" smtClean="0"/>
              <a:t>izvede</a:t>
            </a:r>
            <a:r>
              <a:rPr lang="sr-Latn-RS" dirty="0" smtClean="0"/>
              <a:t> formula zadate sintaktičke forme</a:t>
            </a:r>
          </a:p>
          <a:p>
            <a:pPr lvl="2"/>
            <a:r>
              <a:rPr lang="sr-Latn-RS" dirty="0" smtClean="0"/>
              <a:t>Na primer, uvođenje </a:t>
            </a:r>
            <a:r>
              <a:rPr lang="sr-Latn-RS" dirty="0"/>
              <a:t>konjunkcije (</a:t>
            </a:r>
            <a:r>
              <a:rPr lang="sr-Latn-RS" i="1" dirty="0"/>
              <a:t>∧I</a:t>
            </a:r>
            <a:r>
              <a:rPr lang="sr-Latn-RS" dirty="0" smtClean="0"/>
              <a:t>) pokazuje kako možemo da izvedemo konjunkciju, ako su zadovoljene oba uslova konjunkcije (formule u bazama znanja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/>
              <a:t>i </a:t>
            </a:r>
            <a:r>
              <a:rPr lang="sr-Latn-RS" i="1" dirty="0">
                <a:latin typeface="Symbol" panose="05050102010706020507" pitchFamily="18" charset="2"/>
              </a:rPr>
              <a:t>D</a:t>
            </a:r>
            <a:r>
              <a:rPr lang="sr-Latn-RS" dirty="0" smtClean="0"/>
              <a:t>)</a:t>
            </a:r>
          </a:p>
          <a:p>
            <a:pPr lvl="1"/>
            <a:r>
              <a:rPr lang="sr-Latn-RS" dirty="0" smtClean="0"/>
              <a:t>Pravila eliminacije (desna kolona) – pokazuju kako se </a:t>
            </a:r>
            <a:r>
              <a:rPr lang="sr-Latn-RS" i="1" dirty="0" smtClean="0"/>
              <a:t>koriste</a:t>
            </a:r>
            <a:r>
              <a:rPr lang="sr-Latn-RS" dirty="0" smtClean="0"/>
              <a:t> formule određene sintaktičke forme</a:t>
            </a:r>
          </a:p>
          <a:p>
            <a:pPr lvl="2"/>
            <a:r>
              <a:rPr lang="sr-Latn-RS" dirty="0" smtClean="0"/>
              <a:t>Na primer, eliminacija </a:t>
            </a:r>
            <a:r>
              <a:rPr lang="sr-Latn-RS" dirty="0"/>
              <a:t>konjunkcije (</a:t>
            </a:r>
            <a:r>
              <a:rPr lang="sr-Latn-RS" i="1" dirty="0"/>
              <a:t>∧E</a:t>
            </a:r>
            <a:r>
              <a:rPr lang="sr-Latn-RS" dirty="0" smtClean="0"/>
              <a:t>) pokazuje da konjunkcija može da se koristi da bi se zaključio bilo koji termin konjunkcije</a:t>
            </a:r>
            <a:endParaRPr lang="en-GB" dirty="0" smtClean="0"/>
          </a:p>
          <a:p>
            <a:r>
              <a:rPr lang="sr-Latn-RS" dirty="0"/>
              <a:t>Poslednja dva pravila su pravlo kontrodikcije (</a:t>
            </a:r>
            <a:r>
              <a:rPr lang="sr-Latn-RS" i="1" dirty="0"/>
              <a:t>C</a:t>
            </a:r>
            <a:r>
              <a:rPr lang="sr-Latn-RS" dirty="0"/>
              <a:t>) i pravilo slabljenja (</a:t>
            </a:r>
            <a:r>
              <a:rPr lang="sr-Latn-RS" i="1" dirty="0"/>
              <a:t>W</a:t>
            </a:r>
            <a:r>
              <a:rPr lang="sr-Latn-RS" dirty="0"/>
              <a:t>)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35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= {</a:t>
            </a:r>
            <a:r>
              <a:rPr lang="en-GB" dirty="0"/>
              <a:t>￢</a:t>
            </a:r>
            <a:r>
              <a:rPr lang="en-GB" i="1" dirty="0"/>
              <a:t>p</a:t>
            </a:r>
            <a:r>
              <a:rPr lang="en-GB" dirty="0"/>
              <a:t>, </a:t>
            </a:r>
            <a:r>
              <a:rPr lang="en-GB" i="1" dirty="0"/>
              <a:t>q </a:t>
            </a:r>
            <a:r>
              <a:rPr lang="en-GB" dirty="0"/>
              <a:t>→ </a:t>
            </a:r>
            <a:r>
              <a:rPr lang="en-GB" i="1" dirty="0" smtClean="0"/>
              <a:t>r</a:t>
            </a:r>
            <a:r>
              <a:rPr lang="sr-Latn-RS" i="1" dirty="0" smtClean="0"/>
              <a:t>,</a:t>
            </a:r>
            <a:r>
              <a:rPr lang="en-GB" i="1" dirty="0" smtClean="0"/>
              <a:t> p </a:t>
            </a:r>
            <a:r>
              <a:rPr lang="en-GB" dirty="0"/>
              <a:t>∨</a:t>
            </a:r>
            <a:r>
              <a:rPr lang="en-GB" i="1" dirty="0"/>
              <a:t>q</a:t>
            </a:r>
            <a:r>
              <a:rPr lang="sr-Latn-RS" dirty="0" smtClean="0"/>
              <a:t>}</a:t>
            </a:r>
          </a:p>
          <a:p>
            <a:r>
              <a:rPr lang="el-GR" i="1" dirty="0" smtClean="0"/>
              <a:t>Γ</a:t>
            </a:r>
            <a:r>
              <a:rPr lang="sr-Latn-RS" i="1" dirty="0" smtClean="0"/>
              <a:t>’ </a:t>
            </a:r>
            <a:r>
              <a:rPr lang="sr-Latn-RS" dirty="0"/>
              <a:t>= {</a:t>
            </a:r>
            <a:r>
              <a:rPr lang="en-GB" dirty="0"/>
              <a:t>￢</a:t>
            </a:r>
            <a:r>
              <a:rPr lang="en-GB" i="1" dirty="0"/>
              <a:t>p</a:t>
            </a:r>
            <a:r>
              <a:rPr lang="en-GB" dirty="0"/>
              <a:t>, </a:t>
            </a:r>
            <a:r>
              <a:rPr lang="en-GB" i="1" dirty="0"/>
              <a:t>q </a:t>
            </a:r>
            <a:r>
              <a:rPr lang="en-GB" dirty="0"/>
              <a:t>→ </a:t>
            </a:r>
            <a:r>
              <a:rPr lang="en-GB" i="1" dirty="0"/>
              <a:t>r</a:t>
            </a:r>
            <a:r>
              <a:rPr lang="sr-Latn-RS" i="1" dirty="0"/>
              <a:t>,</a:t>
            </a:r>
            <a:r>
              <a:rPr lang="en-GB" i="1" dirty="0"/>
              <a:t> p </a:t>
            </a:r>
            <a:r>
              <a:rPr lang="en-GB" dirty="0"/>
              <a:t>∨</a:t>
            </a:r>
            <a:r>
              <a:rPr lang="en-GB" i="1" dirty="0" smtClean="0"/>
              <a:t>q</a:t>
            </a:r>
            <a:r>
              <a:rPr lang="sr-Latn-RS" i="1" dirty="0" smtClean="0"/>
              <a:t>,</a:t>
            </a:r>
            <a:r>
              <a:rPr lang="sr-Latn-RS" b="1" i="1" dirty="0" smtClean="0"/>
              <a:t> p</a:t>
            </a:r>
            <a:r>
              <a:rPr lang="sr-Latn-RS" dirty="0" smtClean="0"/>
              <a:t>} </a:t>
            </a:r>
          </a:p>
          <a:p>
            <a:pPr lvl="1"/>
            <a:r>
              <a:rPr lang="sr-Latn-RS" dirty="0" smtClean="0"/>
              <a:t>Uvođenje formule </a:t>
            </a:r>
            <a:r>
              <a:rPr lang="sr-Latn-RS" i="1" dirty="0" smtClean="0"/>
              <a:t>p</a:t>
            </a:r>
            <a:r>
              <a:rPr lang="sr-Latn-RS" dirty="0" smtClean="0"/>
              <a:t> je u kontradikciji sa </a:t>
            </a:r>
            <a:r>
              <a:rPr lang="en-GB" dirty="0"/>
              <a:t>￢</a:t>
            </a:r>
            <a:r>
              <a:rPr lang="en-GB" i="1" dirty="0" smtClean="0"/>
              <a:t>p</a:t>
            </a:r>
            <a:r>
              <a:rPr lang="sr-Latn-RS" dirty="0" smtClean="0"/>
              <a:t>, pa sledi </a:t>
            </a:r>
            <a:r>
              <a:rPr lang="sr-Latn-RS" i="1" dirty="0" smtClean="0"/>
              <a:t>q</a:t>
            </a:r>
          </a:p>
          <a:p>
            <a:pPr lvl="1"/>
            <a:r>
              <a:rPr lang="sr-Latn-RS" dirty="0" smtClean="0"/>
              <a:t>U svetlu formule </a:t>
            </a:r>
            <a:r>
              <a:rPr lang="en-GB" i="1" dirty="0"/>
              <a:t>q </a:t>
            </a:r>
            <a:r>
              <a:rPr lang="en-GB" dirty="0"/>
              <a:t>→ </a:t>
            </a:r>
            <a:r>
              <a:rPr lang="en-GB" i="1" dirty="0" smtClean="0"/>
              <a:t>r</a:t>
            </a:r>
            <a:r>
              <a:rPr lang="sr-Latn-RS" i="1" dirty="0" smtClean="0"/>
              <a:t> </a:t>
            </a:r>
            <a:r>
              <a:rPr lang="sr-Latn-RS" dirty="0" smtClean="0"/>
              <a:t>sledi </a:t>
            </a:r>
            <a:r>
              <a:rPr lang="sr-Latn-RS" i="1" dirty="0" smtClean="0"/>
              <a:t>r</a:t>
            </a: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93200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Primer reprezentacije pravila</a:t>
            </a:r>
            <a:endParaRPr lang="el-GR" dirty="0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6462" y="1827214"/>
            <a:ext cx="7687408" cy="4332287"/>
          </a:xfrm>
        </p:spPr>
        <p:txBody>
          <a:bodyPr/>
          <a:lstStyle/>
          <a:p>
            <a:pPr eaLnBrk="1" hangingPunct="1"/>
            <a:r>
              <a:rPr lang="en-US" dirty="0" smtClean="0"/>
              <a:t>R0:</a:t>
            </a:r>
          </a:p>
          <a:p>
            <a:pPr lvl="1" eaLnBrk="1" hangingPunct="1"/>
            <a:r>
              <a:rPr lang="en-US" dirty="0" smtClean="0"/>
              <a:t>IF mortgage is due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/>
              <a:t>	AND checking account has enough money 	      to pay mortgage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/>
              <a:t>	THEN pay mortgage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/>
              <a:t>	AND reduce checking balance by amount of 		      mortgage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95307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Dokaz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2126226"/>
            <a:ext cx="9048750" cy="396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0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Osnovne i izvedene forme argumanata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Pravila rezonovanja u propozicionoj logici srodna su formama argumenata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8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vdash \neg (p \land \neg p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263" y="7696200"/>
            <a:ext cx="933450" cy="2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8762476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20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Prirodna dedukcija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Opisani sistem dedukcije je</a:t>
            </a:r>
          </a:p>
          <a:p>
            <a:pPr lvl="1"/>
            <a:r>
              <a:rPr lang="sr-Latn-RS" dirty="0" smtClean="0"/>
              <a:t>Sound – nikada se ne dolazi do zaključaka koji ne slede iz baze znanja</a:t>
            </a:r>
          </a:p>
          <a:p>
            <a:pPr lvl="1"/>
            <a:r>
              <a:rPr lang="sr-Latn-RS" dirty="0" smtClean="0"/>
              <a:t>Kompletan – pronalazi se svaki zaključak koji sledi iz baze znanja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770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U logici prvog reda signatura se sastoji od dva skupa simbola:</a:t>
            </a:r>
          </a:p>
          <a:p>
            <a:pPr lvl="1"/>
            <a:r>
              <a:rPr lang="sr-Latn-RS" i="1" dirty="0" smtClean="0"/>
              <a:t>Funkcijskih konstanti</a:t>
            </a:r>
          </a:p>
          <a:p>
            <a:pPr lvl="1"/>
            <a:r>
              <a:rPr lang="sr-Latn-RS" i="1" dirty="0" smtClean="0"/>
              <a:t>Predikatskih konstanti</a:t>
            </a:r>
          </a:p>
          <a:p>
            <a:r>
              <a:rPr lang="sr-Latn-RS" dirty="0" smtClean="0"/>
              <a:t>Svaki od ovih simbola ima dodeljenu </a:t>
            </a:r>
            <a:r>
              <a:rPr lang="sr-Latn-RS" i="1" dirty="0" smtClean="0"/>
              <a:t>arnost</a:t>
            </a:r>
            <a:r>
              <a:rPr lang="sr-Latn-RS" dirty="0" smtClean="0"/>
              <a:t> (arity)</a:t>
            </a:r>
          </a:p>
          <a:p>
            <a:pPr lvl="1"/>
            <a:r>
              <a:rPr lang="sr-Latn-RS" dirty="0" smtClean="0"/>
              <a:t>Funkcijske konstante arnosti 0 su </a:t>
            </a:r>
            <a:r>
              <a:rPr lang="sr-Latn-RS" i="1" dirty="0" smtClean="0"/>
              <a:t>objektne konstante</a:t>
            </a:r>
          </a:p>
          <a:p>
            <a:pPr lvl="1"/>
            <a:r>
              <a:rPr lang="sr-Latn-RS" dirty="0" smtClean="0"/>
              <a:t>Predikstaske konstante arnosti 0 su </a:t>
            </a:r>
            <a:r>
              <a:rPr lang="sr-Latn-RS" i="1" dirty="0" smtClean="0"/>
              <a:t>propozicione konstante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18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i="1" dirty="0" smtClean="0"/>
              <a:t>Objektne varijable</a:t>
            </a:r>
            <a:r>
              <a:rPr lang="sr-Latn-RS" dirty="0" smtClean="0"/>
              <a:t> su elementi koje čine nizovi objektnih simbola</a:t>
            </a:r>
          </a:p>
          <a:p>
            <a:pPr lvl="1"/>
            <a:r>
              <a:rPr lang="sr-Latn-RS" dirty="0" smtClean="0"/>
              <a:t>Na primer </a:t>
            </a:r>
            <a:r>
              <a:rPr lang="en-GB" i="1" dirty="0"/>
              <a:t>x, y, z, x</a:t>
            </a:r>
            <a:r>
              <a:rPr lang="en-GB" dirty="0"/>
              <a:t>1</a:t>
            </a:r>
            <a:r>
              <a:rPr lang="en-GB" i="1" dirty="0"/>
              <a:t>, y</a:t>
            </a:r>
            <a:r>
              <a:rPr lang="en-GB" dirty="0"/>
              <a:t>1</a:t>
            </a:r>
            <a:r>
              <a:rPr lang="en-GB" i="1" dirty="0"/>
              <a:t>, </a:t>
            </a:r>
            <a:r>
              <a:rPr lang="en-GB" i="1" dirty="0" smtClean="0"/>
              <a:t>z</a:t>
            </a:r>
            <a:r>
              <a:rPr lang="en-GB" dirty="0" smtClean="0"/>
              <a:t>1</a:t>
            </a:r>
            <a:endParaRPr lang="sr-Latn-RS" dirty="0" smtClean="0"/>
          </a:p>
          <a:p>
            <a:r>
              <a:rPr lang="sr-Latn-RS" i="1" dirty="0" smtClean="0"/>
              <a:t>Termovi</a:t>
            </a:r>
            <a:r>
              <a:rPr lang="sr-Latn-RS" dirty="0" smtClean="0"/>
              <a:t> signature </a:t>
            </a:r>
            <a:r>
              <a:rPr lang="el-GR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su sačinjeni od </a:t>
            </a:r>
            <a:r>
              <a:rPr lang="sr-Latn-RS" i="1" dirty="0" smtClean="0"/>
              <a:t>objektnih varijabli </a:t>
            </a:r>
            <a:r>
              <a:rPr lang="sr-Latn-RS" dirty="0" smtClean="0"/>
              <a:t>i </a:t>
            </a:r>
            <a:r>
              <a:rPr lang="sr-Latn-RS" i="1" dirty="0" smtClean="0"/>
              <a:t>funkcijskih konstanti </a:t>
            </a:r>
            <a:r>
              <a:rPr lang="sr-Latn-RS" dirty="0" smtClean="0"/>
              <a:t>za </a:t>
            </a:r>
            <a:r>
              <a:rPr lang="el-GR" i="1" dirty="0" smtClean="0"/>
              <a:t>σ</a:t>
            </a:r>
            <a:endParaRPr lang="sr-Latn-RS" i="1" dirty="0" smtClean="0"/>
          </a:p>
          <a:p>
            <a:r>
              <a:rPr lang="sr-Latn-RS" i="1" dirty="0" smtClean="0"/>
              <a:t>Atomična formula</a:t>
            </a:r>
            <a:r>
              <a:rPr lang="sr-Latn-RS" dirty="0" smtClean="0"/>
              <a:t> signature </a:t>
            </a:r>
            <a:r>
              <a:rPr lang="el-GR" i="1" dirty="0" smtClean="0"/>
              <a:t>σ</a:t>
            </a:r>
            <a:r>
              <a:rPr lang="sr-Latn-RS" i="1" dirty="0" smtClean="0"/>
              <a:t> </a:t>
            </a:r>
            <a:r>
              <a:rPr lang="en-GB" dirty="0" smtClean="0"/>
              <a:t>je</a:t>
            </a:r>
            <a:r>
              <a:rPr lang="en-GB" i="1" dirty="0" smtClean="0"/>
              <a:t> </a:t>
            </a:r>
            <a:r>
              <a:rPr lang="sr-Latn-RS" dirty="0" smtClean="0"/>
              <a:t>izraz oblika </a:t>
            </a:r>
            <a:r>
              <a:rPr lang="fr-FR" i="1" dirty="0"/>
              <a:t>P(t</a:t>
            </a:r>
            <a:r>
              <a:rPr lang="fr-FR" baseline="-25000" dirty="0"/>
              <a:t>1</a:t>
            </a:r>
            <a:r>
              <a:rPr lang="fr-FR" i="1" dirty="0"/>
              <a:t>, . . . , </a:t>
            </a:r>
            <a:r>
              <a:rPr lang="fr-FR" i="1" dirty="0" err="1"/>
              <a:t>t</a:t>
            </a:r>
            <a:r>
              <a:rPr lang="fr-FR" i="1" baseline="-25000" dirty="0" err="1"/>
              <a:t>n</a:t>
            </a:r>
            <a:r>
              <a:rPr lang="fr-FR" i="1" dirty="0"/>
              <a:t>) </a:t>
            </a:r>
            <a:r>
              <a:rPr lang="sr-Latn-RS" dirty="0" smtClean="0"/>
              <a:t>ili</a:t>
            </a:r>
            <a:r>
              <a:rPr lang="fr-FR" dirty="0" smtClean="0"/>
              <a:t> </a:t>
            </a:r>
            <a:r>
              <a:rPr lang="fr-FR" i="1" dirty="0"/>
              <a:t>t</a:t>
            </a:r>
            <a:r>
              <a:rPr lang="fr-FR" baseline="-25000" dirty="0"/>
              <a:t>1</a:t>
            </a:r>
            <a:r>
              <a:rPr lang="fr-FR" dirty="0"/>
              <a:t> = </a:t>
            </a:r>
            <a:r>
              <a:rPr lang="fr-FR" i="1" dirty="0" smtClean="0"/>
              <a:t>t</a:t>
            </a:r>
            <a:r>
              <a:rPr lang="fr-FR" baseline="-25000" dirty="0" smtClean="0"/>
              <a:t>2</a:t>
            </a:r>
            <a:r>
              <a:rPr lang="sr-Latn-RS" dirty="0"/>
              <a:t> </a:t>
            </a:r>
            <a:r>
              <a:rPr lang="sr-Latn-RS" dirty="0" smtClean="0"/>
              <a:t>, gde je </a:t>
            </a:r>
            <a:r>
              <a:rPr lang="sr-Latn-RS" i="1" dirty="0" smtClean="0"/>
              <a:t>P</a:t>
            </a:r>
            <a:r>
              <a:rPr lang="sr-Latn-RS" dirty="0" smtClean="0"/>
              <a:t> predikat arnosti </a:t>
            </a:r>
            <a:r>
              <a:rPr lang="sr-Latn-RS" i="1" dirty="0" smtClean="0"/>
              <a:t>n</a:t>
            </a:r>
            <a:r>
              <a:rPr lang="sr-Latn-RS" dirty="0" smtClean="0"/>
              <a:t>, a t</a:t>
            </a:r>
            <a:r>
              <a:rPr lang="sr-Latn-RS" baseline="-25000" dirty="0" smtClean="0"/>
              <a:t>i </a:t>
            </a:r>
            <a:r>
              <a:rPr lang="sr-Latn-RS" dirty="0" smtClean="0"/>
              <a:t>term signature </a:t>
            </a:r>
            <a:r>
              <a:rPr lang="el-GR" i="1" dirty="0" smtClean="0"/>
              <a:t>σ</a:t>
            </a:r>
            <a:endParaRPr lang="sr-Latn-RS" i="1" dirty="0" smtClean="0"/>
          </a:p>
          <a:p>
            <a:r>
              <a:rPr lang="sr-Latn-RS" i="1" dirty="0" smtClean="0"/>
              <a:t>Formule</a:t>
            </a:r>
            <a:r>
              <a:rPr lang="sr-Latn-RS" dirty="0" smtClean="0"/>
              <a:t> logike prvog reda formiraju se od atomičnih formula upotrebom </a:t>
            </a:r>
            <a:r>
              <a:rPr lang="sr-Latn-RS" i="1" dirty="0" smtClean="0"/>
              <a:t>propozicionih veznika</a:t>
            </a:r>
            <a:r>
              <a:rPr lang="sr-Latn-RS" dirty="0" smtClean="0"/>
              <a:t> i </a:t>
            </a:r>
            <a:r>
              <a:rPr lang="sr-Latn-RS" i="1" dirty="0" smtClean="0"/>
              <a:t>kvantifikatora</a:t>
            </a:r>
            <a:r>
              <a:rPr lang="sr-Latn-RS" dirty="0" smtClean="0"/>
              <a:t> </a:t>
            </a:r>
            <a:r>
              <a:rPr lang="en-GB" dirty="0" smtClean="0"/>
              <a:t>∀</a:t>
            </a:r>
            <a:r>
              <a:rPr lang="sr-Latn-RS" dirty="0" smtClean="0"/>
              <a:t> i</a:t>
            </a:r>
            <a:r>
              <a:rPr lang="en-GB" dirty="0" smtClean="0"/>
              <a:t> </a:t>
            </a:r>
            <a:r>
              <a:rPr lang="en-GB" dirty="0"/>
              <a:t>∃.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94941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Pojava varijable </a:t>
            </a:r>
            <a:r>
              <a:rPr lang="sr-Latn-RS" i="1" dirty="0" smtClean="0"/>
              <a:t>v</a:t>
            </a:r>
            <a:r>
              <a:rPr lang="sr-Latn-RS" dirty="0" smtClean="0"/>
              <a:t> u formuli </a:t>
            </a:r>
            <a:r>
              <a:rPr lang="sr-Latn-RS" i="1" dirty="0" smtClean="0"/>
              <a:t>F</a:t>
            </a:r>
            <a:r>
              <a:rPr lang="sr-Latn-RS" dirty="0" smtClean="0"/>
              <a:t> je </a:t>
            </a:r>
            <a:r>
              <a:rPr lang="sr-Latn-RS" i="1" dirty="0" smtClean="0"/>
              <a:t>vezana</a:t>
            </a:r>
            <a:r>
              <a:rPr lang="sr-Latn-RS" dirty="0" smtClean="0"/>
              <a:t> ukoliko pripada podformuli od </a:t>
            </a:r>
            <a:r>
              <a:rPr lang="sr-Latn-RS" i="1" dirty="0" smtClean="0"/>
              <a:t>F </a:t>
            </a:r>
            <a:r>
              <a:rPr lang="sr-Latn-RS" dirty="0" smtClean="0"/>
              <a:t>oblika </a:t>
            </a:r>
            <a:r>
              <a:rPr lang="en-GB" dirty="0"/>
              <a:t>∀</a:t>
            </a:r>
            <a:r>
              <a:rPr lang="en-GB" i="1" dirty="0" err="1"/>
              <a:t>vG</a:t>
            </a:r>
            <a:r>
              <a:rPr lang="en-GB" i="1" dirty="0"/>
              <a:t> </a:t>
            </a:r>
            <a:r>
              <a:rPr lang="sr-Latn-RS" dirty="0" smtClean="0"/>
              <a:t>ili</a:t>
            </a:r>
            <a:r>
              <a:rPr lang="en-GB" dirty="0" smtClean="0"/>
              <a:t> </a:t>
            </a:r>
            <a:r>
              <a:rPr lang="en-GB" dirty="0"/>
              <a:t>∃</a:t>
            </a:r>
            <a:r>
              <a:rPr lang="en-GB" i="1" dirty="0" err="1" smtClean="0"/>
              <a:t>vG</a:t>
            </a:r>
            <a:r>
              <a:rPr lang="sr-Latn-RS" i="1" dirty="0" smtClean="0"/>
              <a:t>.</a:t>
            </a:r>
          </a:p>
          <a:p>
            <a:r>
              <a:rPr lang="sr-Latn-RS" dirty="0" smtClean="0"/>
              <a:t>Inače je pojava varijable </a:t>
            </a:r>
            <a:r>
              <a:rPr lang="sr-Latn-RS" i="1" dirty="0" smtClean="0"/>
              <a:t>slobodna</a:t>
            </a:r>
          </a:p>
          <a:p>
            <a:r>
              <a:rPr lang="sr-Latn-RS" dirty="0" smtClean="0"/>
              <a:t>Ukoliko je makar jedna </a:t>
            </a:r>
            <a:r>
              <a:rPr lang="sr-Latn-RS" i="1" dirty="0" smtClean="0"/>
              <a:t>pojava varijable</a:t>
            </a:r>
            <a:r>
              <a:rPr lang="sr-Latn-RS" dirty="0" smtClean="0"/>
              <a:t> slobodna (nekvatifikovana) onda je i </a:t>
            </a:r>
            <a:r>
              <a:rPr lang="sr-Latn-RS" i="1" dirty="0" smtClean="0"/>
              <a:t>varijabla</a:t>
            </a:r>
            <a:r>
              <a:rPr lang="sr-Latn-RS" dirty="0" smtClean="0"/>
              <a:t> slobodna</a:t>
            </a:r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8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Varijable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Jedna formula može da ima i slobodne i vezane pojave varijable:</a:t>
            </a:r>
          </a:p>
          <a:p>
            <a:pPr marL="0" indent="0" algn="ctr">
              <a:buNone/>
            </a:pPr>
            <a:r>
              <a:rPr lang="en-GB" i="1" dirty="0"/>
              <a:t>P(x) </a:t>
            </a:r>
            <a:r>
              <a:rPr lang="en-GB" dirty="0"/>
              <a:t>∧ ∃</a:t>
            </a:r>
            <a:r>
              <a:rPr lang="en-GB" i="1" dirty="0" err="1"/>
              <a:t>xQ</a:t>
            </a:r>
            <a:r>
              <a:rPr lang="en-GB" i="1" dirty="0"/>
              <a:t>(x</a:t>
            </a:r>
            <a:r>
              <a:rPr lang="en-GB" i="1" dirty="0" smtClean="0"/>
              <a:t>).</a:t>
            </a:r>
            <a:endParaRPr lang="sr-Latn-RS" i="1" dirty="0" smtClean="0"/>
          </a:p>
          <a:p>
            <a:r>
              <a:rPr lang="sr-Latn-RS" dirty="0" smtClean="0"/>
              <a:t>Ova formula ekvivalentna je sa:</a:t>
            </a:r>
          </a:p>
          <a:p>
            <a:pPr marL="0" indent="0" algn="ctr">
              <a:buNone/>
            </a:pPr>
            <a:r>
              <a:rPr lang="en-GB" i="1" dirty="0"/>
              <a:t>P(x) </a:t>
            </a:r>
            <a:r>
              <a:rPr lang="en-GB" dirty="0"/>
              <a:t>∧ ∃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i="1" dirty="0"/>
              <a:t>Q(x</a:t>
            </a:r>
            <a:r>
              <a:rPr lang="en-GB" baseline="-25000" dirty="0"/>
              <a:t>1</a:t>
            </a:r>
            <a:r>
              <a:rPr lang="en-GB" i="1" dirty="0" smtClean="0"/>
              <a:t>).</a:t>
            </a:r>
            <a:endParaRPr lang="sr-Latn-RS" dirty="0" smtClean="0"/>
          </a:p>
          <a:p>
            <a:r>
              <a:rPr lang="sr-Latn-RS" dirty="0" smtClean="0"/>
              <a:t>I ima značenje:</a:t>
            </a:r>
          </a:p>
          <a:p>
            <a:pPr lvl="1"/>
            <a:r>
              <a:rPr lang="sr-Latn-RS" i="1" dirty="0" smtClean="0"/>
              <a:t>x</a:t>
            </a:r>
            <a:r>
              <a:rPr lang="sr-Latn-RS" dirty="0" smtClean="0"/>
              <a:t> ima svojstvo </a:t>
            </a:r>
            <a:r>
              <a:rPr lang="sr-Latn-RS" i="1" dirty="0" smtClean="0"/>
              <a:t>P</a:t>
            </a:r>
            <a:r>
              <a:rPr lang="sr-Latn-RS" dirty="0" smtClean="0"/>
              <a:t> i postoji neki objekat koji ima svojstvo </a:t>
            </a:r>
            <a:r>
              <a:rPr lang="sr-Latn-RS" i="1" dirty="0" smtClean="0"/>
              <a:t>Q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29884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Čemu služe slobodne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Hoćemo da kažemo: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Svi vole picu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Svako ko voli picu voli i sladoled</a:t>
            </a:r>
          </a:p>
          <a:p>
            <a:pPr marL="0" indent="0">
              <a:buNone/>
            </a:pPr>
            <a:r>
              <a:rPr lang="sr-Latn-RS" dirty="0" smtClean="0"/>
              <a:t>Zaključak: Svi vole sladoled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84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Čemu služe slobodne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Svi vole picu (dato)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Svako ko voli picu voli i sladoled (dato)</a:t>
            </a:r>
          </a:p>
          <a:p>
            <a:pPr marL="914400" lvl="1" indent="-514350">
              <a:buFont typeface="+mj-lt"/>
              <a:buAutoNum type="arabicPeriod"/>
            </a:pPr>
            <a:r>
              <a:rPr lang="sr-Latn-RS" dirty="0" smtClean="0"/>
              <a:t>Ako </a:t>
            </a:r>
            <a:r>
              <a:rPr lang="sr-Latn-RS" b="1" dirty="0" smtClean="0"/>
              <a:t>Pera</a:t>
            </a:r>
            <a:r>
              <a:rPr lang="sr-Latn-RS" dirty="0" smtClean="0"/>
              <a:t> voli picu, </a:t>
            </a:r>
            <a:r>
              <a:rPr lang="sr-Latn-RS" b="1" dirty="0" smtClean="0"/>
              <a:t>Pera</a:t>
            </a:r>
            <a:r>
              <a:rPr lang="sr-Latn-RS" dirty="0" smtClean="0"/>
              <a:t> voli i sladoled.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Uzmimo bilo koju osobu, neka se zove </a:t>
            </a:r>
            <a:r>
              <a:rPr lang="sr-Latn-RS" b="1" dirty="0" smtClean="0"/>
              <a:t>Pera</a:t>
            </a:r>
            <a:r>
              <a:rPr lang="sr-Latn-RS" dirty="0" smtClean="0"/>
              <a:t>. </a:t>
            </a:r>
            <a:r>
              <a:rPr lang="sr-Latn-RS" b="1" dirty="0" smtClean="0"/>
              <a:t>Pera</a:t>
            </a:r>
            <a:r>
              <a:rPr lang="sr-Latn-RS" dirty="0" smtClean="0"/>
              <a:t> voli picu (sledi iz 1)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Ako </a:t>
            </a:r>
            <a:r>
              <a:rPr lang="sr-Latn-RS" b="1" dirty="0" smtClean="0"/>
              <a:t>Pera</a:t>
            </a:r>
            <a:r>
              <a:rPr lang="sr-Latn-RS" dirty="0" smtClean="0"/>
              <a:t> voli picu, voli i sladoled (sledi iz 2)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Pera voli sladoled (sledi iz 3 i 4 po modus ponensu)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Obzirom da je </a:t>
            </a:r>
            <a:r>
              <a:rPr lang="sr-Latn-RS" b="1" dirty="0" smtClean="0"/>
              <a:t>Pera</a:t>
            </a:r>
            <a:r>
              <a:rPr lang="sr-Latn-RS" dirty="0" smtClean="0"/>
              <a:t> „bilo ko“, ono što važi za njega važi i za svakog drugog.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616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reprezentacije pravila</a:t>
            </a:r>
            <a:endParaRPr lang="el-GR" dirty="0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3693" y="1827214"/>
            <a:ext cx="7570177" cy="4751387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sr-Latn-RS" dirty="0" smtClean="0"/>
              <a:t>Prethodno pravilo iskazano je na prirodnom jeziju (engleskom)</a:t>
            </a:r>
            <a:endParaRPr lang="en-US" dirty="0" smtClean="0"/>
          </a:p>
          <a:p>
            <a:pPr eaLnBrk="1" hangingPunct="1"/>
            <a:r>
              <a:rPr lang="sr-Latn-RS" dirty="0" smtClean="0"/>
              <a:t>Nama treba mašinski čitljiva reprezentacija</a:t>
            </a:r>
            <a:endParaRPr lang="en-US" dirty="0" smtClean="0"/>
          </a:p>
          <a:p>
            <a:pPr eaLnBrk="1" hangingPunct="1"/>
            <a:r>
              <a:rPr lang="sr-Latn-RS" b="1" dirty="0" smtClean="0"/>
              <a:t>Nema standardne sintakse za predstavljanje pravila</a:t>
            </a:r>
          </a:p>
          <a:p>
            <a:pPr lvl="1"/>
            <a:r>
              <a:rPr lang="sr-Latn-RS" dirty="0" smtClean="0"/>
              <a:t>Ali postoji W3C standard za razmenu pravila (RIF – Rule Interchange Format)</a:t>
            </a:r>
          </a:p>
          <a:p>
            <a:pPr eaLnBrk="1" hangingPunct="1"/>
            <a:r>
              <a:rPr lang="sr-Latn-RS" dirty="0" smtClean="0"/>
              <a:t>Sintaksa zavisi od shell-a koji se koristi</a:t>
            </a:r>
            <a:endParaRPr lang="en-US" dirty="0" smtClean="0"/>
          </a:p>
          <a:p>
            <a:pPr eaLnBrk="1" hangingPunct="1"/>
            <a:r>
              <a:rPr lang="sr-Latn-RS" dirty="0" smtClean="0"/>
              <a:t>Na primer</a:t>
            </a:r>
            <a:r>
              <a:rPr lang="en-US" dirty="0" smtClean="0"/>
              <a:t>: </a:t>
            </a:r>
          </a:p>
          <a:p>
            <a:pPr lvl="1" eaLnBrk="1" hangingPunct="1"/>
            <a:r>
              <a:rPr lang="sr-Latn-RS" dirty="0" smtClean="0"/>
              <a:t>Leva strana pravila (</a:t>
            </a:r>
            <a:r>
              <a:rPr lang="sr-Latn-RS" b="1" dirty="0" smtClean="0"/>
              <a:t>uslov</a:t>
            </a:r>
            <a:r>
              <a:rPr lang="sr-Latn-RS" dirty="0" smtClean="0"/>
              <a:t>) može da bude </a:t>
            </a:r>
            <a:r>
              <a:rPr lang="sr-Latn-RS" b="1" dirty="0" smtClean="0"/>
              <a:t>lista</a:t>
            </a:r>
            <a:r>
              <a:rPr lang="sr-Latn-RS" dirty="0" smtClean="0"/>
              <a:t> koja sadrži </a:t>
            </a:r>
            <a:r>
              <a:rPr lang="sr-Latn-RS" b="1" dirty="0" smtClean="0"/>
              <a:t>ime objekta</a:t>
            </a:r>
            <a:r>
              <a:rPr lang="sr-Latn-RS" dirty="0" smtClean="0"/>
              <a:t> iza koga slede </a:t>
            </a:r>
            <a:r>
              <a:rPr lang="sr-Latn-RS" b="1" dirty="0" smtClean="0"/>
              <a:t>parovi atributa i vrednosti</a:t>
            </a:r>
            <a:r>
              <a:rPr lang="sr-Latn-RS" dirty="0" smtClean="0"/>
              <a:t> pridruženih tom objektu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237032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Čemu služe slobodne varijable?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Treba nam simbol (ni objektna konstanta ni varijabla) koji će da znači „bilo koja osoba, na primer neka se zove Pera“ i koja će biti ista u formulama u bazi znanja</a:t>
            </a:r>
          </a:p>
          <a:p>
            <a:pPr marL="0" indent="0">
              <a:buNone/>
            </a:pPr>
            <a:r>
              <a:rPr lang="en-GB" dirty="0"/>
              <a:t>∀</a:t>
            </a:r>
            <a:r>
              <a:rPr lang="en-GB" dirty="0" err="1" smtClean="0"/>
              <a:t>xFx</a:t>
            </a:r>
            <a:r>
              <a:rPr lang="sr-Latn-RS" dirty="0" smtClean="0"/>
              <a:t>			</a:t>
            </a:r>
            <a:r>
              <a:rPr lang="en-GB" dirty="0" err="1" smtClean="0"/>
              <a:t>Premis</a:t>
            </a:r>
            <a:r>
              <a:rPr lang="sr-Latn-RS" dirty="0" smtClean="0"/>
              <a:t>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∀</a:t>
            </a:r>
            <a:r>
              <a:rPr lang="en-GB" dirty="0" smtClean="0"/>
              <a:t>x(</a:t>
            </a:r>
            <a:r>
              <a:rPr lang="en-GB" dirty="0" err="1" smtClean="0"/>
              <a:t>Fx</a:t>
            </a:r>
            <a:r>
              <a:rPr lang="en-GB" dirty="0" err="1"/>
              <a:t>→Gx</a:t>
            </a:r>
            <a:r>
              <a:rPr lang="en-GB" dirty="0" smtClean="0"/>
              <a:t>)</a:t>
            </a:r>
            <a:r>
              <a:rPr lang="sr-Latn-RS" dirty="0" smtClean="0"/>
              <a:t>	</a:t>
            </a:r>
            <a:r>
              <a:rPr lang="en-GB" dirty="0" smtClean="0"/>
              <a:t> </a:t>
            </a:r>
            <a:r>
              <a:rPr lang="sr-Latn-RS" dirty="0" smtClean="0"/>
              <a:t>	</a:t>
            </a:r>
            <a:r>
              <a:rPr lang="en-GB" dirty="0" err="1" smtClean="0"/>
              <a:t>Premis</a:t>
            </a:r>
            <a:r>
              <a:rPr lang="sr-Latn-RS" dirty="0" smtClean="0"/>
              <a:t>a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Fa</a:t>
            </a:r>
            <a:r>
              <a:rPr lang="sr-Latn-RS" dirty="0" smtClean="0"/>
              <a:t>			Iz</a:t>
            </a:r>
            <a:r>
              <a:rPr lang="en-GB" dirty="0" smtClean="0"/>
              <a:t> </a:t>
            </a:r>
            <a:r>
              <a:rPr lang="en-GB" dirty="0"/>
              <a:t>1., Univ. </a:t>
            </a:r>
            <a:r>
              <a:rPr lang="sr-Latn-RS" dirty="0" smtClean="0"/>
              <a:t>Instancijacija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 err="1"/>
              <a:t>Fa→Ga</a:t>
            </a:r>
            <a:r>
              <a:rPr lang="en-GB" dirty="0" smtClean="0"/>
              <a:t>)</a:t>
            </a:r>
            <a:r>
              <a:rPr lang="sr-Latn-RS" dirty="0" smtClean="0"/>
              <a:t>		Iz</a:t>
            </a:r>
            <a:r>
              <a:rPr lang="en-GB" dirty="0" smtClean="0"/>
              <a:t> </a:t>
            </a:r>
            <a:r>
              <a:rPr lang="en-GB" dirty="0"/>
              <a:t>2., Univ. </a:t>
            </a:r>
            <a:r>
              <a:rPr lang="sr-Latn-RS" dirty="0" smtClean="0"/>
              <a:t>Instancijacija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Ga</a:t>
            </a:r>
            <a:r>
              <a:rPr lang="sr-Latn-RS" dirty="0" smtClean="0"/>
              <a:t>			Iz</a:t>
            </a:r>
            <a:r>
              <a:rPr lang="en-GB" dirty="0" smtClean="0"/>
              <a:t> </a:t>
            </a:r>
            <a:r>
              <a:rPr lang="en-GB" dirty="0"/>
              <a:t>3, 4 </a:t>
            </a:r>
            <a:r>
              <a:rPr lang="sr-Latn-RS" dirty="0" smtClean="0"/>
              <a:t>po modus ponensu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∀</a:t>
            </a:r>
            <a:r>
              <a:rPr lang="en-GB" dirty="0" err="1" smtClean="0"/>
              <a:t>xGx</a:t>
            </a:r>
            <a:r>
              <a:rPr lang="sr-Latn-RS" dirty="0" smtClean="0"/>
              <a:t>			Iz</a:t>
            </a:r>
            <a:r>
              <a:rPr lang="en-GB" dirty="0" smtClean="0"/>
              <a:t> </a:t>
            </a:r>
            <a:r>
              <a:rPr lang="en-GB" dirty="0"/>
              <a:t>5, Univ. </a:t>
            </a:r>
            <a:r>
              <a:rPr lang="sr-Latn-RS" dirty="0" smtClean="0"/>
              <a:t>Generalizacija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241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Univerzalno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Formula je </a:t>
            </a:r>
            <a:r>
              <a:rPr lang="sr-Latn-RS" i="1" dirty="0" smtClean="0"/>
              <a:t>zatvorena </a:t>
            </a:r>
            <a:r>
              <a:rPr lang="sr-Latn-RS" dirty="0" smtClean="0"/>
              <a:t>ukoliko nema ni jednu slobodnu varijablu</a:t>
            </a:r>
          </a:p>
          <a:p>
            <a:r>
              <a:rPr lang="sr-Latn-RS" i="1" dirty="0" smtClean="0"/>
              <a:t>Univerzalno zatvaranje</a:t>
            </a:r>
            <a:r>
              <a:rPr lang="sr-Latn-RS" dirty="0" smtClean="0"/>
              <a:t> formule </a:t>
            </a:r>
            <a:r>
              <a:rPr lang="sr-Latn-RS" i="1" dirty="0" smtClean="0"/>
              <a:t>F</a:t>
            </a:r>
            <a:r>
              <a:rPr lang="sr-Latn-RS" dirty="0" smtClean="0"/>
              <a:t> je iskaz </a:t>
            </a: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 smtClean="0"/>
              <a:t>. </a:t>
            </a:r>
            <a:r>
              <a:rPr lang="en-GB" i="1" dirty="0"/>
              <a:t>. . </a:t>
            </a:r>
            <a:r>
              <a:rPr lang="en-GB" i="1" dirty="0" err="1" smtClean="0"/>
              <a:t>v</a:t>
            </a:r>
            <a:r>
              <a:rPr lang="en-GB" i="1" baseline="-25000" dirty="0" err="1" smtClean="0"/>
              <a:t>n</a:t>
            </a:r>
            <a:r>
              <a:rPr lang="en-GB" i="1" dirty="0" err="1" smtClean="0"/>
              <a:t>F</a:t>
            </a:r>
            <a:r>
              <a:rPr lang="sr-Latn-RS" dirty="0" smtClean="0"/>
              <a:t> gde su </a:t>
            </a:r>
            <a:r>
              <a:rPr lang="en-GB" i="1" dirty="0" smtClean="0"/>
              <a:t>v</a:t>
            </a:r>
            <a:r>
              <a:rPr lang="en-GB" baseline="-25000" dirty="0" smtClean="0"/>
              <a:t>1</a:t>
            </a:r>
            <a:r>
              <a:rPr lang="sr-Latn-RS" dirty="0" smtClean="0"/>
              <a:t>,</a:t>
            </a:r>
            <a:r>
              <a:rPr lang="en-GB" i="1" dirty="0" smtClean="0"/>
              <a:t>. </a:t>
            </a:r>
            <a:r>
              <a:rPr lang="en-GB" i="1" dirty="0"/>
              <a:t>. </a:t>
            </a:r>
            <a:r>
              <a:rPr lang="en-GB" i="1" dirty="0" smtClean="0"/>
              <a:t>.</a:t>
            </a:r>
            <a:r>
              <a:rPr lang="sr-Latn-RS" i="1" dirty="0" smtClean="0"/>
              <a:t>,</a:t>
            </a:r>
            <a:r>
              <a:rPr lang="en-GB" i="1" dirty="0" err="1" smtClean="0"/>
              <a:t>v</a:t>
            </a:r>
            <a:r>
              <a:rPr lang="en-GB" i="1" baseline="-25000" dirty="0" err="1" smtClean="0"/>
              <a:t>n</a:t>
            </a:r>
            <a:r>
              <a:rPr lang="sr-Latn-RS" i="1" baseline="-25000" dirty="0" smtClean="0"/>
              <a:t> </a:t>
            </a:r>
            <a:r>
              <a:rPr lang="sr-Latn-RS" dirty="0" smtClean="0"/>
              <a:t>slobodne varijable </a:t>
            </a:r>
            <a:r>
              <a:rPr lang="sr-Latn-RS" i="1" dirty="0" smtClean="0"/>
              <a:t>F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7535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Supstitucija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Rezultat supstitucije varijable </a:t>
            </a:r>
            <a:r>
              <a:rPr lang="sr-Latn-RS" i="1" dirty="0" smtClean="0"/>
              <a:t>v</a:t>
            </a:r>
            <a:r>
              <a:rPr lang="sr-Latn-RS" dirty="0" smtClean="0"/>
              <a:t> termom </a:t>
            </a:r>
            <a:r>
              <a:rPr lang="sr-Latn-RS" i="1" dirty="0" smtClean="0"/>
              <a:t>t</a:t>
            </a:r>
            <a:r>
              <a:rPr lang="sr-Latn-RS" dirty="0" smtClean="0"/>
              <a:t> u formuli </a:t>
            </a:r>
            <a:r>
              <a:rPr lang="sr-Latn-RS" i="1" dirty="0" smtClean="0"/>
              <a:t>F</a:t>
            </a:r>
            <a:r>
              <a:rPr lang="sr-Latn-RS" dirty="0" smtClean="0"/>
              <a:t> je formula koja se dobije kada svaku slobodnu pojavu varijable </a:t>
            </a:r>
            <a:r>
              <a:rPr lang="sr-Latn-RS" i="1" dirty="0" smtClean="0"/>
              <a:t>v</a:t>
            </a:r>
            <a:r>
              <a:rPr lang="sr-Latn-RS" dirty="0" smtClean="0"/>
              <a:t> zamenimo termom </a:t>
            </a:r>
            <a:r>
              <a:rPr lang="sr-Latn-RS" i="1" dirty="0" smtClean="0"/>
              <a:t>t</a:t>
            </a:r>
          </a:p>
          <a:p>
            <a:r>
              <a:rPr lang="sr-Latn-RS" dirty="0" smtClean="0"/>
              <a:t>Tipično, formula </a:t>
            </a:r>
            <a:r>
              <a:rPr lang="sr-Latn-RS" i="1" dirty="0" smtClean="0"/>
              <a:t>F </a:t>
            </a:r>
            <a:r>
              <a:rPr lang="sr-Latn-RS" dirty="0" smtClean="0"/>
              <a:t>u kojoj treba izvršiti supstituciju varijable </a:t>
            </a:r>
            <a:r>
              <a:rPr lang="sr-Latn-RS" i="1" dirty="0" smtClean="0"/>
              <a:t>v</a:t>
            </a:r>
            <a:r>
              <a:rPr lang="sr-Latn-RS" dirty="0" smtClean="0"/>
              <a:t> piše se kao </a:t>
            </a:r>
            <a:r>
              <a:rPr lang="sr-Latn-RS" i="1" dirty="0" smtClean="0"/>
              <a:t>F(v)</a:t>
            </a:r>
            <a:r>
              <a:rPr lang="sr-Latn-RS" dirty="0" smtClean="0"/>
              <a:t>, a formula u kojoj je supstitucija izvršena termom </a:t>
            </a:r>
            <a:r>
              <a:rPr lang="sr-Latn-RS" i="1" dirty="0" smtClean="0"/>
              <a:t>t</a:t>
            </a:r>
            <a:r>
              <a:rPr lang="sr-Latn-RS" dirty="0" smtClean="0"/>
              <a:t> piše se kao </a:t>
            </a:r>
            <a:r>
              <a:rPr lang="sr-Latn-RS" i="1" dirty="0" smtClean="0"/>
              <a:t>F(t)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91203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Supstituable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Term </a:t>
            </a:r>
            <a:r>
              <a:rPr lang="sr-Latn-RS" i="1" dirty="0" smtClean="0"/>
              <a:t>t</a:t>
            </a:r>
            <a:r>
              <a:rPr lang="sr-Latn-RS" dirty="0" smtClean="0"/>
              <a:t> je </a:t>
            </a:r>
            <a:r>
              <a:rPr lang="sr-Latn-RS" i="1" dirty="0" smtClean="0"/>
              <a:t>supstituabla</a:t>
            </a:r>
            <a:r>
              <a:rPr lang="sr-Latn-RS" dirty="0" smtClean="0"/>
              <a:t> varijable </a:t>
            </a:r>
            <a:r>
              <a:rPr lang="sr-Latn-RS" i="1" dirty="0" smtClean="0"/>
              <a:t>v</a:t>
            </a:r>
            <a:r>
              <a:rPr lang="sr-Latn-RS" dirty="0" smtClean="0"/>
              <a:t> u formuli </a:t>
            </a:r>
            <a:r>
              <a:rPr lang="sr-Latn-RS" i="1" dirty="0" smtClean="0"/>
              <a:t>F</a:t>
            </a:r>
            <a:r>
              <a:rPr lang="sr-Latn-RS" dirty="0" smtClean="0"/>
              <a:t> ukoliko, za svaku varijablu </a:t>
            </a:r>
            <a:r>
              <a:rPr lang="sr-Latn-RS" i="1" dirty="0" smtClean="0"/>
              <a:t>w</a:t>
            </a:r>
            <a:r>
              <a:rPr lang="sr-Latn-RS" dirty="0" smtClean="0"/>
              <a:t> koja se pojavljuje u </a:t>
            </a:r>
            <a:r>
              <a:rPr lang="sr-Latn-RS" i="1" dirty="0" smtClean="0"/>
              <a:t>t</a:t>
            </a:r>
            <a:r>
              <a:rPr lang="sr-Latn-RS" dirty="0" smtClean="0"/>
              <a:t>, ne postoji ni jedna podformula u </a:t>
            </a:r>
            <a:r>
              <a:rPr lang="sr-Latn-RS" i="1" dirty="0" smtClean="0"/>
              <a:t>F</a:t>
            </a:r>
            <a:r>
              <a:rPr lang="sr-Latn-RS" dirty="0" smtClean="0"/>
              <a:t> oblika </a:t>
            </a:r>
            <a:r>
              <a:rPr lang="en-GB" dirty="0"/>
              <a:t>∀</a:t>
            </a:r>
            <a:r>
              <a:rPr lang="en-GB" i="1" dirty="0" err="1"/>
              <a:t>wG</a:t>
            </a:r>
            <a:r>
              <a:rPr lang="en-GB" i="1" dirty="0"/>
              <a:t> </a:t>
            </a:r>
            <a:r>
              <a:rPr lang="sr-Latn-RS" dirty="0" smtClean="0"/>
              <a:t>ili</a:t>
            </a:r>
            <a:r>
              <a:rPr lang="en-GB" dirty="0" smtClean="0"/>
              <a:t> </a:t>
            </a:r>
            <a:r>
              <a:rPr lang="en-GB" dirty="0"/>
              <a:t>∃</a:t>
            </a:r>
            <a:r>
              <a:rPr lang="en-GB" i="1" dirty="0" err="1" smtClean="0"/>
              <a:t>wG</a:t>
            </a:r>
            <a:r>
              <a:rPr lang="sr-Latn-RS" dirty="0" smtClean="0"/>
              <a:t> koja sadrži </a:t>
            </a:r>
            <a:r>
              <a:rPr lang="sr-Latn-RS" i="1" dirty="0" smtClean="0"/>
              <a:t>v</a:t>
            </a:r>
            <a:r>
              <a:rPr lang="sr-Latn-RS" dirty="0" smtClean="0"/>
              <a:t> i koja je slobodna u </a:t>
            </a:r>
            <a:r>
              <a:rPr lang="sr-Latn-RS" i="1" dirty="0" smtClean="0"/>
              <a:t>F</a:t>
            </a:r>
          </a:p>
          <a:p>
            <a:r>
              <a:rPr lang="sr-Latn-RS" dirty="0" smtClean="0"/>
              <a:t>Ukoliko je ovaj uslov narušen, supstitucijom </a:t>
            </a:r>
            <a:r>
              <a:rPr lang="sr-Latn-RS" i="1" dirty="0" smtClean="0"/>
              <a:t>t</a:t>
            </a:r>
            <a:r>
              <a:rPr lang="sr-Latn-RS" dirty="0" smtClean="0"/>
              <a:t> za </a:t>
            </a:r>
            <a:r>
              <a:rPr lang="sr-Latn-RS" i="1" dirty="0" smtClean="0"/>
              <a:t>v </a:t>
            </a:r>
            <a:r>
              <a:rPr lang="sr-Latn-RS" dirty="0" smtClean="0"/>
              <a:t>često dobijamo rezultate koji nemaju očekivano značenje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76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y</a:t>
            </a:r>
            <a:r>
              <a:rPr lang="en-GB" i="1" dirty="0" smtClean="0"/>
              <a:t>)</a:t>
            </a:r>
            <a:r>
              <a:rPr lang="sr-Latn-RS" i="1" dirty="0" smtClean="0"/>
              <a:t> </a:t>
            </a:r>
          </a:p>
          <a:p>
            <a:pPr lvl="1"/>
            <a:r>
              <a:rPr lang="sr-Latn-RS" dirty="0" smtClean="0"/>
              <a:t>Postoji neko x za koje je vrednost funkcije f jednaka y</a:t>
            </a:r>
          </a:p>
          <a:p>
            <a:pPr lvl="1"/>
            <a:r>
              <a:rPr lang="sr-Latn-RS" dirty="0" smtClean="0"/>
              <a:t>[</a:t>
            </a:r>
            <a:r>
              <a:rPr lang="sr-Latn-RS" i="1" dirty="0" smtClean="0"/>
              <a:t>y</a:t>
            </a:r>
            <a:r>
              <a:rPr lang="sr-Latn-RS" dirty="0" smtClean="0"/>
              <a:t> pripada kodomenu funkcije </a:t>
            </a:r>
            <a:r>
              <a:rPr lang="sr-Latn-RS" i="1" dirty="0" smtClean="0"/>
              <a:t>f</a:t>
            </a:r>
            <a:r>
              <a:rPr lang="sr-Latn-RS" dirty="0" smtClean="0"/>
              <a:t>]</a:t>
            </a:r>
          </a:p>
          <a:p>
            <a:r>
              <a:rPr lang="sr-Latn-RS" dirty="0" smtClean="0"/>
              <a:t>Uvodimo supstituciju </a:t>
            </a:r>
            <a:r>
              <a:rPr lang="sr-Latn-RS" i="1" dirty="0" smtClean="0"/>
              <a:t>y =</a:t>
            </a:r>
            <a:r>
              <a:rPr lang="sr-Latn-RS" dirty="0" smtClean="0"/>
              <a:t> </a:t>
            </a:r>
            <a:r>
              <a:rPr lang="en-GB" i="1" dirty="0"/>
              <a:t>g(a, z</a:t>
            </a:r>
            <a:r>
              <a:rPr lang="en-GB" i="1" dirty="0" smtClean="0"/>
              <a:t>)</a:t>
            </a:r>
            <a:endParaRPr lang="sr-Latn-RS" i="1" dirty="0" smtClean="0"/>
          </a:p>
          <a:p>
            <a:pPr lvl="1"/>
            <a:r>
              <a:rPr lang="sr-Latn-RS" i="1" dirty="0" smtClean="0"/>
              <a:t>g(a,z) </a:t>
            </a:r>
            <a:r>
              <a:rPr lang="sr-Latn-RS" dirty="0" smtClean="0"/>
              <a:t>je supstituabla za </a:t>
            </a:r>
            <a:r>
              <a:rPr lang="sr-Latn-RS" i="1" dirty="0" smtClean="0"/>
              <a:t>y</a:t>
            </a:r>
          </a:p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g(a, z</a:t>
            </a:r>
            <a:r>
              <a:rPr lang="en-GB" i="1" dirty="0" smtClean="0"/>
              <a:t>))</a:t>
            </a:r>
            <a:r>
              <a:rPr lang="sr-Latn-RS" i="1" dirty="0" smtClean="0"/>
              <a:t> </a:t>
            </a:r>
          </a:p>
          <a:p>
            <a:pPr lvl="1"/>
            <a:r>
              <a:rPr lang="sr-Latn-RS" dirty="0" smtClean="0"/>
              <a:t>[</a:t>
            </a:r>
            <a:r>
              <a:rPr lang="en-GB" i="1" dirty="0"/>
              <a:t>g(a, z)</a:t>
            </a:r>
            <a:r>
              <a:rPr lang="sr-Latn-RS" dirty="0" smtClean="0"/>
              <a:t> </a:t>
            </a:r>
            <a:r>
              <a:rPr lang="sr-Latn-RS" dirty="0"/>
              <a:t>pripada kodomenu funkcije </a:t>
            </a:r>
            <a:r>
              <a:rPr lang="sr-Latn-RS" i="1" dirty="0"/>
              <a:t>f</a:t>
            </a:r>
            <a:r>
              <a:rPr lang="sr-Latn-RS" dirty="0" smtClean="0"/>
              <a:t>]</a:t>
            </a:r>
          </a:p>
          <a:p>
            <a:r>
              <a:rPr lang="sr-Latn-RS" dirty="0"/>
              <a:t>Uvodimo supstituciju </a:t>
            </a:r>
            <a:r>
              <a:rPr lang="sr-Latn-RS" i="1" dirty="0"/>
              <a:t>y =</a:t>
            </a:r>
            <a:r>
              <a:rPr lang="sr-Latn-RS" dirty="0"/>
              <a:t> </a:t>
            </a:r>
            <a:r>
              <a:rPr lang="en-GB" i="1" dirty="0"/>
              <a:t>g(a, </a:t>
            </a:r>
            <a:r>
              <a:rPr lang="sr-Latn-RS" b="1" i="1" dirty="0" smtClean="0"/>
              <a:t>x</a:t>
            </a:r>
            <a:r>
              <a:rPr lang="en-GB" i="1" dirty="0" smtClean="0"/>
              <a:t>)</a:t>
            </a:r>
            <a:endParaRPr lang="sr-Latn-RS" i="1" dirty="0"/>
          </a:p>
          <a:p>
            <a:pPr lvl="1"/>
            <a:r>
              <a:rPr lang="sr-Latn-RS" i="1" dirty="0" smtClean="0"/>
              <a:t>g(a,</a:t>
            </a:r>
            <a:r>
              <a:rPr lang="sr-Latn-RS" b="1" i="1" dirty="0" smtClean="0"/>
              <a:t>x</a:t>
            </a:r>
            <a:r>
              <a:rPr lang="sr-Latn-RS" i="1" dirty="0" smtClean="0"/>
              <a:t>) </a:t>
            </a:r>
            <a:r>
              <a:rPr lang="sr-Latn-RS" dirty="0" smtClean="0"/>
              <a:t>nije </a:t>
            </a:r>
            <a:r>
              <a:rPr lang="sr-Latn-RS" dirty="0"/>
              <a:t>supstituabla za </a:t>
            </a:r>
            <a:r>
              <a:rPr lang="sr-Latn-RS" i="1" dirty="0"/>
              <a:t>y</a:t>
            </a:r>
          </a:p>
          <a:p>
            <a:r>
              <a:rPr lang="en-GB" dirty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g(a, </a:t>
            </a:r>
            <a:r>
              <a:rPr lang="sr-Latn-RS" i="1" dirty="0"/>
              <a:t>x</a:t>
            </a:r>
            <a:r>
              <a:rPr lang="en-GB" i="1" dirty="0" smtClean="0"/>
              <a:t>))</a:t>
            </a:r>
            <a:r>
              <a:rPr lang="sr-Latn-RS" i="1" dirty="0" smtClean="0"/>
              <a:t> </a:t>
            </a:r>
          </a:p>
          <a:p>
            <a:pPr lvl="1"/>
            <a:r>
              <a:rPr lang="sr-Latn-RS" dirty="0" smtClean="0"/>
              <a:t>[Postoji neko </a:t>
            </a:r>
            <a:r>
              <a:rPr lang="sr-Latn-RS" i="1" dirty="0" smtClean="0"/>
              <a:t>x</a:t>
            </a:r>
            <a:r>
              <a:rPr lang="sr-Latn-RS" dirty="0" smtClean="0"/>
              <a:t> takvo da je vrednost </a:t>
            </a:r>
            <a:r>
              <a:rPr lang="sr-Latn-RS" i="1" dirty="0" smtClean="0"/>
              <a:t>f</a:t>
            </a:r>
            <a:r>
              <a:rPr lang="sr-Latn-RS" dirty="0" smtClean="0"/>
              <a:t> za </a:t>
            </a:r>
            <a:r>
              <a:rPr lang="sr-Latn-RS" i="1" dirty="0" smtClean="0"/>
              <a:t>x</a:t>
            </a:r>
            <a:r>
              <a:rPr lang="sr-Latn-RS" dirty="0" smtClean="0"/>
              <a:t> jednaka vrednosti </a:t>
            </a:r>
            <a:r>
              <a:rPr lang="sr-Latn-RS" i="1" dirty="0" smtClean="0"/>
              <a:t>g</a:t>
            </a:r>
            <a:r>
              <a:rPr lang="sr-Latn-RS" dirty="0" smtClean="0"/>
              <a:t> za </a:t>
            </a:r>
            <a:r>
              <a:rPr lang="sr-Latn-RS" i="1" dirty="0" smtClean="0"/>
              <a:t>a</a:t>
            </a:r>
            <a:r>
              <a:rPr lang="sr-Latn-RS" dirty="0" smtClean="0"/>
              <a:t> i to </a:t>
            </a:r>
            <a:r>
              <a:rPr lang="sr-Latn-RS" i="1" dirty="0" smtClean="0"/>
              <a:t>x</a:t>
            </a:r>
            <a:r>
              <a:rPr lang="sr-Latn-RS" dirty="0" smtClean="0"/>
              <a:t>]</a:t>
            </a:r>
          </a:p>
          <a:p>
            <a:pPr lvl="1"/>
            <a:r>
              <a:rPr lang="sr-Latn-RS" dirty="0" smtClean="0"/>
              <a:t>Knvatifikator </a:t>
            </a:r>
            <a:r>
              <a:rPr lang="en-GB" dirty="0" smtClean="0"/>
              <a:t>∃</a:t>
            </a:r>
            <a:r>
              <a:rPr lang="sr-Latn-RS" dirty="0" smtClean="0"/>
              <a:t> je „uhvatio“ i x, što nije bio inicijalni plan</a:t>
            </a:r>
          </a:p>
          <a:p>
            <a:endParaRPr lang="sr-Latn-RS" i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961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Interpretaciju signature </a:t>
            </a:r>
            <a:r>
              <a:rPr lang="el-GR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čine:</a:t>
            </a:r>
          </a:p>
          <a:p>
            <a:pPr lvl="1"/>
            <a:r>
              <a:rPr lang="sr-Latn-RS" dirty="0" smtClean="0"/>
              <a:t>Neprazan skup </a:t>
            </a:r>
            <a:r>
              <a:rPr lang="en-GB" dirty="0"/>
              <a:t>|</a:t>
            </a:r>
            <a:r>
              <a:rPr lang="en-GB" i="1" dirty="0" smtClean="0"/>
              <a:t>I</a:t>
            </a:r>
            <a:r>
              <a:rPr lang="en-GB" dirty="0" smtClean="0"/>
              <a:t>|</a:t>
            </a:r>
            <a:r>
              <a:rPr lang="sr-Latn-RS" dirty="0" smtClean="0"/>
              <a:t>, koji se zove </a:t>
            </a:r>
            <a:r>
              <a:rPr lang="sr-Latn-RS" i="1" dirty="0" smtClean="0"/>
              <a:t>univerzum</a:t>
            </a:r>
            <a:r>
              <a:rPr lang="sr-Latn-RS" dirty="0" smtClean="0"/>
              <a:t> (ili </a:t>
            </a:r>
            <a:r>
              <a:rPr lang="sr-Latn-RS" i="1" dirty="0" smtClean="0"/>
              <a:t>domen</a:t>
            </a:r>
            <a:r>
              <a:rPr lang="sr-Latn-RS" dirty="0" smtClean="0"/>
              <a:t>) interpretacije </a:t>
            </a:r>
            <a:r>
              <a:rPr lang="sr-Latn-RS" i="1" dirty="0" smtClean="0"/>
              <a:t>I</a:t>
            </a:r>
          </a:p>
          <a:p>
            <a:pPr lvl="2"/>
            <a:r>
              <a:rPr lang="sr-Latn-RS" dirty="0" smtClean="0"/>
              <a:t>Univerzum je skup objekata o kojima može da se govori </a:t>
            </a:r>
          </a:p>
          <a:p>
            <a:pPr lvl="1"/>
            <a:r>
              <a:rPr lang="sr-Latn-RS" dirty="0" smtClean="0"/>
              <a:t>Za svaku objektnu konstantu </a:t>
            </a:r>
            <a:r>
              <a:rPr lang="sr-Latn-RS" i="1" dirty="0" smtClean="0"/>
              <a:t>c</a:t>
            </a:r>
            <a:r>
              <a:rPr lang="sr-Latn-RS" dirty="0" smtClean="0"/>
              <a:t> iz </a:t>
            </a:r>
            <a:r>
              <a:rPr lang="el-GR" i="1" dirty="0" smtClean="0"/>
              <a:t>σ</a:t>
            </a:r>
            <a:r>
              <a:rPr lang="sr-Latn-RS" i="1" dirty="0" smtClean="0"/>
              <a:t>, </a:t>
            </a:r>
            <a:r>
              <a:rPr lang="sr-Latn-RS" dirty="0" smtClean="0"/>
              <a:t>element </a:t>
            </a:r>
            <a:r>
              <a:rPr lang="sr-Latn-RS" i="1" dirty="0" smtClean="0"/>
              <a:t>c</a:t>
            </a:r>
            <a:r>
              <a:rPr lang="sr-Latn-RS" i="1" baseline="30000" dirty="0" smtClean="0"/>
              <a:t>I</a:t>
            </a:r>
            <a:r>
              <a:rPr lang="sr-Latn-RS" i="1" dirty="0" smtClean="0"/>
              <a:t> </a:t>
            </a:r>
            <a:r>
              <a:rPr lang="sr-Latn-RS" dirty="0" smtClean="0"/>
              <a:t>iz </a:t>
            </a:r>
            <a:r>
              <a:rPr lang="en-GB" dirty="0"/>
              <a:t>|</a:t>
            </a:r>
            <a:r>
              <a:rPr lang="en-GB" i="1" dirty="0" smtClean="0"/>
              <a:t>I</a:t>
            </a:r>
            <a:r>
              <a:rPr lang="en-GB" dirty="0" smtClean="0"/>
              <a:t>|</a:t>
            </a:r>
            <a:endParaRPr lang="sr-Latn-RS" dirty="0" smtClean="0"/>
          </a:p>
          <a:p>
            <a:pPr lvl="2"/>
            <a:r>
              <a:rPr lang="sr-Latn-RS" dirty="0" smtClean="0"/>
              <a:t>Objektna konstanta se mapira na objekat iz univerzuma</a:t>
            </a:r>
          </a:p>
          <a:p>
            <a:pPr lvl="1"/>
            <a:r>
              <a:rPr lang="sr-Latn-RS" dirty="0" smtClean="0"/>
              <a:t>Za svaku funkcijsku konstantnu arnosti </a:t>
            </a:r>
            <a:r>
              <a:rPr lang="sr-Latn-RS" i="1" dirty="0" smtClean="0"/>
              <a:t>n&gt;0</a:t>
            </a:r>
            <a:r>
              <a:rPr lang="sr-Latn-RS" dirty="0" smtClean="0"/>
              <a:t> funkcija </a:t>
            </a:r>
            <a:r>
              <a:rPr lang="en-GB" i="1" dirty="0"/>
              <a:t>f 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sr-Latn-RS" dirty="0" smtClean="0"/>
              <a:t>iz</a:t>
            </a:r>
            <a:r>
              <a:rPr lang="en-GB" dirty="0" smtClean="0"/>
              <a:t> </a:t>
            </a:r>
            <a:r>
              <a:rPr lang="en-GB" dirty="0"/>
              <a:t>|</a:t>
            </a:r>
            <a:r>
              <a:rPr lang="en-GB" i="1" dirty="0"/>
              <a:t>I </a:t>
            </a:r>
            <a:r>
              <a:rPr lang="en-GB" dirty="0"/>
              <a:t>|</a:t>
            </a:r>
            <a:r>
              <a:rPr lang="en-GB" i="1" baseline="30000" dirty="0"/>
              <a:t>n</a:t>
            </a:r>
            <a:r>
              <a:rPr lang="en-GB" i="1" dirty="0"/>
              <a:t> </a:t>
            </a:r>
            <a:r>
              <a:rPr lang="sr-Latn-RS" dirty="0"/>
              <a:t>u</a:t>
            </a:r>
            <a:r>
              <a:rPr lang="en-GB" dirty="0" smtClean="0"/>
              <a:t> </a:t>
            </a:r>
            <a:r>
              <a:rPr lang="en-GB" dirty="0"/>
              <a:t>|</a:t>
            </a:r>
            <a:r>
              <a:rPr lang="en-GB" i="1" dirty="0" smtClean="0"/>
              <a:t>I</a:t>
            </a:r>
            <a:r>
              <a:rPr lang="en-GB" dirty="0" smtClean="0"/>
              <a:t>|</a:t>
            </a:r>
            <a:endParaRPr lang="sr-Latn-RS" dirty="0" smtClean="0"/>
          </a:p>
          <a:p>
            <a:pPr lvl="2"/>
            <a:r>
              <a:rPr lang="sr-Latn-RS" dirty="0" smtClean="0"/>
              <a:t>Funkcija torki objekata iz univerzuma dodeli objekat iz univerzuma</a:t>
            </a:r>
          </a:p>
          <a:p>
            <a:pPr lvl="2"/>
            <a:r>
              <a:rPr lang="sr-Latn-RS" dirty="0" smtClean="0"/>
              <a:t>Na primer President(America) = Obama</a:t>
            </a:r>
          </a:p>
          <a:p>
            <a:pPr lvl="1"/>
            <a:r>
              <a:rPr lang="sr-Latn-RS" dirty="0" smtClean="0"/>
              <a:t>Za svaku propozicionu konstantu </a:t>
            </a:r>
            <a:r>
              <a:rPr lang="sr-Latn-RS" i="1" dirty="0" smtClean="0"/>
              <a:t>P</a:t>
            </a:r>
            <a:r>
              <a:rPr lang="sr-Latn-RS" dirty="0" smtClean="0"/>
              <a:t> iz </a:t>
            </a:r>
            <a:r>
              <a:rPr lang="en-GB" i="1" dirty="0" smtClean="0"/>
              <a:t>σ</a:t>
            </a:r>
            <a:r>
              <a:rPr lang="en-GB" dirty="0"/>
              <a:t>, </a:t>
            </a:r>
            <a:r>
              <a:rPr lang="sr-Latn-RS" dirty="0" smtClean="0"/>
              <a:t>element</a:t>
            </a:r>
            <a:r>
              <a:rPr lang="en-GB" dirty="0" smtClean="0"/>
              <a:t> </a:t>
            </a:r>
            <a:r>
              <a:rPr lang="en-GB" i="1" dirty="0"/>
              <a:t>P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sr-Latn-RS" dirty="0" smtClean="0"/>
              <a:t>iz skupa</a:t>
            </a:r>
            <a:r>
              <a:rPr lang="en-GB" dirty="0" smtClean="0"/>
              <a:t> </a:t>
            </a:r>
            <a:r>
              <a:rPr lang="en-GB" dirty="0"/>
              <a:t>{FALSE</a:t>
            </a:r>
            <a:r>
              <a:rPr lang="en-GB" i="1" dirty="0"/>
              <a:t>, </a:t>
            </a:r>
            <a:r>
              <a:rPr lang="en-GB" dirty="0"/>
              <a:t>TRUE</a:t>
            </a:r>
            <a:r>
              <a:rPr lang="en-GB" dirty="0" smtClean="0"/>
              <a:t>}</a:t>
            </a:r>
            <a:endParaRPr lang="sr-Latn-RS" dirty="0" smtClean="0"/>
          </a:p>
          <a:p>
            <a:pPr lvl="1"/>
            <a:r>
              <a:rPr lang="sr-Latn-RS" dirty="0" smtClean="0"/>
              <a:t>Za svaku predikatsku konstantu </a:t>
            </a:r>
            <a:r>
              <a:rPr lang="en-GB" i="1" dirty="0" smtClean="0"/>
              <a:t>R </a:t>
            </a:r>
            <a:r>
              <a:rPr lang="sr-Latn-RS" dirty="0" smtClean="0"/>
              <a:t>iz</a:t>
            </a:r>
            <a:r>
              <a:rPr lang="en-GB" dirty="0" smtClean="0"/>
              <a:t> </a:t>
            </a:r>
            <a:r>
              <a:rPr lang="en-GB" i="1" dirty="0"/>
              <a:t>σ </a:t>
            </a:r>
            <a:r>
              <a:rPr lang="sr-Latn-RS" dirty="0" smtClean="0"/>
              <a:t>arnosti</a:t>
            </a:r>
            <a:r>
              <a:rPr lang="en-GB" dirty="0" smtClean="0"/>
              <a:t> </a:t>
            </a:r>
            <a:r>
              <a:rPr lang="en-GB" i="1" dirty="0"/>
              <a:t>n &gt; </a:t>
            </a:r>
            <a:r>
              <a:rPr lang="en-GB" dirty="0"/>
              <a:t>0, </a:t>
            </a:r>
            <a:r>
              <a:rPr lang="sr-Latn-RS" dirty="0" smtClean="0"/>
              <a:t>funkcija</a:t>
            </a:r>
            <a:r>
              <a:rPr lang="en-GB" dirty="0" smtClean="0"/>
              <a:t> </a:t>
            </a:r>
            <a:r>
              <a:rPr lang="en-GB" i="1" dirty="0" smtClean="0"/>
              <a:t>R</a:t>
            </a:r>
            <a:r>
              <a:rPr lang="sr-Latn-RS" i="1" baseline="30000" dirty="0" smtClean="0"/>
              <a:t>I</a:t>
            </a:r>
            <a:r>
              <a:rPr lang="sr-Latn-RS" i="1" dirty="0" smtClean="0"/>
              <a:t> iz</a:t>
            </a:r>
            <a:r>
              <a:rPr lang="en-GB" dirty="0" smtClean="0"/>
              <a:t> </a:t>
            </a:r>
            <a:r>
              <a:rPr lang="en-GB" dirty="0"/>
              <a:t>|</a:t>
            </a:r>
            <a:r>
              <a:rPr lang="en-GB" i="1" dirty="0"/>
              <a:t>I </a:t>
            </a:r>
            <a:r>
              <a:rPr lang="en-GB" dirty="0" smtClean="0"/>
              <a:t>|</a:t>
            </a:r>
            <a:r>
              <a:rPr lang="sr-Latn-RS" baseline="30000" dirty="0" smtClean="0"/>
              <a:t>n </a:t>
            </a:r>
            <a:r>
              <a:rPr lang="sr-Latn-RS" dirty="0" smtClean="0"/>
              <a:t>u </a:t>
            </a:r>
            <a:r>
              <a:rPr lang="en-GB" sz="3600" dirty="0" smtClean="0"/>
              <a:t>{</a:t>
            </a:r>
            <a:r>
              <a:rPr lang="en-GB" dirty="0" smtClean="0"/>
              <a:t>FALSE</a:t>
            </a:r>
            <a:r>
              <a:rPr lang="en-GB" sz="3600" i="1" dirty="0"/>
              <a:t>, </a:t>
            </a:r>
            <a:r>
              <a:rPr lang="en-GB" dirty="0"/>
              <a:t>TRUE</a:t>
            </a:r>
            <a:r>
              <a:rPr lang="en-GB" sz="3600" dirty="0" smtClean="0"/>
              <a:t>}</a:t>
            </a:r>
            <a:endParaRPr lang="sr-Latn-RS" sz="3600" dirty="0" smtClean="0"/>
          </a:p>
          <a:p>
            <a:pPr lvl="2"/>
            <a:r>
              <a:rPr lang="sr-Latn-RS" dirty="0" smtClean="0"/>
              <a:t>Predikatska konstanta dodeli torki objekata iz univerzuma vrednost tačno ili netačno</a:t>
            </a:r>
          </a:p>
          <a:p>
            <a:pPr lvl="2"/>
            <a:r>
              <a:rPr lang="sr-Latn-RS" dirty="0" smtClean="0"/>
              <a:t>Na primer President (America, Obama)=TRUE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9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Semantika logike prvog reda definiše za svaki iskaz </a:t>
            </a:r>
            <a:r>
              <a:rPr lang="sr-Latn-RS" i="1" dirty="0" smtClean="0"/>
              <a:t>F</a:t>
            </a:r>
            <a:r>
              <a:rPr lang="sr-Latn-RS" dirty="0" smtClean="0"/>
              <a:t> i svaku interpretaciju </a:t>
            </a:r>
            <a:r>
              <a:rPr lang="sr-Latn-RS" i="1" dirty="0" smtClean="0"/>
              <a:t>I</a:t>
            </a:r>
            <a:r>
              <a:rPr lang="sr-Latn-RS" dirty="0" smtClean="0"/>
              <a:t> signature </a:t>
            </a:r>
            <a:r>
              <a:rPr lang="el-GR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istinitosnu vrednost </a:t>
            </a:r>
            <a:r>
              <a:rPr lang="en-GB" i="1" dirty="0" smtClean="0"/>
              <a:t>F</a:t>
            </a:r>
            <a:r>
              <a:rPr lang="en-GB" i="1" baseline="30000" dirty="0" smtClean="0"/>
              <a:t>I</a:t>
            </a:r>
            <a:r>
              <a:rPr lang="sr-Latn-RS" i="1" dirty="0" smtClean="0"/>
              <a:t> </a:t>
            </a:r>
            <a:r>
              <a:rPr lang="sr-Latn-RS" dirty="0" smtClean="0"/>
              <a:t>koja je dodeljena iskazu </a:t>
            </a:r>
            <a:r>
              <a:rPr lang="sr-Latn-RS" i="1" dirty="0" smtClean="0"/>
              <a:t>F</a:t>
            </a:r>
            <a:r>
              <a:rPr lang="sr-Latn-RS" dirty="0" smtClean="0"/>
              <a:t> tom interpretacijom</a:t>
            </a:r>
          </a:p>
          <a:p>
            <a:r>
              <a:rPr lang="sr-Latn-RS" b="1" dirty="0" smtClean="0"/>
              <a:t>Pažnja! </a:t>
            </a:r>
            <a:r>
              <a:rPr lang="sr-Latn-RS" dirty="0" smtClean="0"/>
              <a:t>Ova definicija ne odnosi se na formule koje imaju slobodne varijable!</a:t>
            </a:r>
          </a:p>
          <a:p>
            <a:pPr lvl="1"/>
            <a:r>
              <a:rPr lang="sr-Latn-RS" dirty="0" smtClean="0"/>
              <a:t>Da li je </a:t>
            </a:r>
            <a:r>
              <a:rPr lang="en-GB" dirty="0" smtClean="0"/>
              <a:t>∃</a:t>
            </a:r>
            <a:r>
              <a:rPr lang="en-GB" i="1" dirty="0"/>
              <a:t>x(f (x) </a:t>
            </a:r>
            <a:r>
              <a:rPr lang="en-GB" dirty="0"/>
              <a:t>= </a:t>
            </a:r>
            <a:r>
              <a:rPr lang="en-GB" i="1" dirty="0"/>
              <a:t>y</a:t>
            </a:r>
            <a:r>
              <a:rPr lang="en-GB" i="1" dirty="0" smtClean="0"/>
              <a:t>)</a:t>
            </a:r>
            <a:r>
              <a:rPr lang="sr-Latn-RS" i="1" dirty="0" smtClean="0"/>
              <a:t> </a:t>
            </a:r>
            <a:r>
              <a:rPr lang="sr-Latn-RS" dirty="0" smtClean="0"/>
              <a:t>tačno ili netačno ne zavisi isključivo od univerzume i funkcije </a:t>
            </a:r>
            <a:r>
              <a:rPr lang="sr-Latn-RS" i="1" dirty="0" smtClean="0"/>
              <a:t>f</a:t>
            </a:r>
            <a:r>
              <a:rPr lang="sr-Latn-RS" dirty="0" smtClean="0"/>
              <a:t>. To zaivisi i od </a:t>
            </a:r>
            <a:r>
              <a:rPr lang="sr-Latn-RS" b="1" dirty="0" smtClean="0"/>
              <a:t>konkretne vrednosti </a:t>
            </a:r>
            <a:r>
              <a:rPr lang="sr-Latn-RS" b="1" i="1" dirty="0" smtClean="0"/>
              <a:t>y</a:t>
            </a:r>
            <a:r>
              <a:rPr lang="sr-Latn-RS" dirty="0" smtClean="0"/>
              <a:t> u univerzumu.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42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Interpretacija </a:t>
            </a:r>
            <a:r>
              <a:rPr lang="sr-Latn-RS" i="1" dirty="0" smtClean="0"/>
              <a:t>I</a:t>
            </a:r>
            <a:r>
              <a:rPr lang="sr-Latn-RS" dirty="0" smtClean="0"/>
              <a:t> </a:t>
            </a:r>
            <a:r>
              <a:rPr lang="sr-Latn-RS" i="1" dirty="0" smtClean="0"/>
              <a:t>zadovoljava</a:t>
            </a:r>
            <a:r>
              <a:rPr lang="sr-Latn-RS" dirty="0" smtClean="0"/>
              <a:t> iskaz </a:t>
            </a:r>
            <a:r>
              <a:rPr lang="sr-Latn-RS" i="1" dirty="0" smtClean="0"/>
              <a:t>F</a:t>
            </a:r>
            <a:r>
              <a:rPr lang="sr-Latn-RS" dirty="0" smtClean="0"/>
              <a:t> (I</a:t>
            </a:r>
            <a:r>
              <a:rPr lang="en-GB" dirty="0" smtClean="0"/>
              <a:t>|= </a:t>
            </a:r>
            <a:r>
              <a:rPr lang="en-GB" i="1" dirty="0"/>
              <a:t>F</a:t>
            </a:r>
            <a:r>
              <a:rPr lang="sr-Latn-RS" dirty="0" smtClean="0"/>
              <a:t>) </a:t>
            </a:r>
            <a:r>
              <a:rPr lang="sr-Latn-RS" dirty="0"/>
              <a:t>ukoliko </a:t>
            </a:r>
            <a:r>
              <a:rPr lang="sr-Latn-RS" dirty="0" smtClean="0"/>
              <a:t>je </a:t>
            </a:r>
            <a:r>
              <a:rPr lang="en-GB" i="1" dirty="0"/>
              <a:t>F</a:t>
            </a:r>
            <a:r>
              <a:rPr lang="en-GB" i="1" baseline="30000" dirty="0"/>
              <a:t>I</a:t>
            </a:r>
            <a:r>
              <a:rPr lang="en-GB" i="1" dirty="0"/>
              <a:t> </a:t>
            </a:r>
            <a:r>
              <a:rPr lang="en-GB" dirty="0"/>
              <a:t>= </a:t>
            </a:r>
            <a:r>
              <a:rPr lang="en-GB" dirty="0" smtClean="0"/>
              <a:t>TRUE</a:t>
            </a:r>
            <a:endParaRPr lang="sr-Latn-RS" dirty="0" smtClean="0"/>
          </a:p>
          <a:p>
            <a:r>
              <a:rPr lang="sr-Latn-RS" dirty="0" smtClean="0"/>
              <a:t>Iskaz </a:t>
            </a:r>
            <a:r>
              <a:rPr lang="sr-Latn-RS" i="1" dirty="0" smtClean="0"/>
              <a:t>F</a:t>
            </a:r>
            <a:r>
              <a:rPr lang="sr-Latn-RS" dirty="0" smtClean="0"/>
              <a:t> je </a:t>
            </a:r>
            <a:r>
              <a:rPr lang="sr-Latn-RS" i="1" dirty="0" smtClean="0"/>
              <a:t>logički validan</a:t>
            </a:r>
            <a:r>
              <a:rPr lang="sr-Latn-RS" dirty="0" smtClean="0"/>
              <a:t> ukoliko ga zadovoljava svaka interpretacija</a:t>
            </a:r>
          </a:p>
          <a:p>
            <a:r>
              <a:rPr lang="sr-Latn-RS" dirty="0" smtClean="0"/>
              <a:t>Dva iskaza su </a:t>
            </a:r>
            <a:r>
              <a:rPr lang="sr-Latn-RS" i="1" dirty="0" smtClean="0"/>
              <a:t>ekvivalentna</a:t>
            </a:r>
            <a:r>
              <a:rPr lang="sr-Latn-RS" dirty="0" smtClean="0"/>
              <a:t> ukoliko su zadovoljeni u istim interpretacijama</a:t>
            </a:r>
          </a:p>
          <a:p>
            <a:r>
              <a:rPr lang="sr-Latn-RS" dirty="0" smtClean="0"/>
              <a:t>Iskaz koji sadrži slobodne varijable je logički validan ukoliko je njegovo univerzalno zatvaranje logički validno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354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Baza znanja u logici prvog reda je skup iskaza</a:t>
            </a:r>
          </a:p>
          <a:p>
            <a:r>
              <a:rPr lang="sr-Latn-RS" dirty="0" smtClean="0"/>
              <a:t>Skup iskaza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(baza znanja) je zadovoljiv ukoliko postoji interpretacija </a:t>
            </a:r>
            <a:r>
              <a:rPr lang="sr-Latn-RS" i="1" dirty="0" smtClean="0"/>
              <a:t>I</a:t>
            </a:r>
            <a:r>
              <a:rPr lang="sr-Latn-RS" dirty="0" smtClean="0"/>
              <a:t> koja zadovoljava sve iskaze iz skupa</a:t>
            </a:r>
          </a:p>
          <a:p>
            <a:r>
              <a:rPr lang="sr-Latn-RS" dirty="0" smtClean="0"/>
              <a:t>Iskaz </a:t>
            </a:r>
            <a:r>
              <a:rPr lang="sr-Latn-RS" i="1" dirty="0" smtClean="0"/>
              <a:t>F</a:t>
            </a:r>
            <a:r>
              <a:rPr lang="sr-Latn-RS" dirty="0" smtClean="0"/>
              <a:t> je </a:t>
            </a:r>
            <a:r>
              <a:rPr lang="sr-Latn-RS" i="1" dirty="0" smtClean="0"/>
              <a:t>logička posledica</a:t>
            </a:r>
            <a:r>
              <a:rPr lang="sr-Latn-RS" dirty="0" smtClean="0"/>
              <a:t> </a:t>
            </a:r>
            <a:r>
              <a:rPr lang="el-GR" i="1" dirty="0" smtClean="0"/>
              <a:t>Γ</a:t>
            </a:r>
            <a:r>
              <a:rPr lang="sr-Latn-RS" i="1" dirty="0" smtClean="0"/>
              <a:t> (F </a:t>
            </a:r>
            <a:r>
              <a:rPr lang="sr-Latn-RS" dirty="0" smtClean="0"/>
              <a:t>sledi iz </a:t>
            </a:r>
            <a:r>
              <a:rPr lang="el-GR" i="1" dirty="0" smtClean="0"/>
              <a:t>Γ</a:t>
            </a:r>
            <a:r>
              <a:rPr lang="sr-Latn-RS" i="1" dirty="0" smtClean="0"/>
              <a:t>; </a:t>
            </a:r>
            <a:r>
              <a:rPr lang="el-GR" i="1" dirty="0" smtClean="0"/>
              <a:t>Γ </a:t>
            </a:r>
            <a:r>
              <a:rPr lang="el-GR" dirty="0"/>
              <a:t>|= </a:t>
            </a:r>
            <a:r>
              <a:rPr lang="en-GB" i="1" dirty="0"/>
              <a:t>F</a:t>
            </a:r>
            <a:r>
              <a:rPr lang="sr-Latn-RS" i="1" dirty="0" smtClean="0"/>
              <a:t>) </a:t>
            </a:r>
            <a:r>
              <a:rPr lang="sr-Latn-RS" dirty="0" smtClean="0"/>
              <a:t>ukoliko svaka interpretacija koja zadovoljava </a:t>
            </a:r>
            <a:r>
              <a:rPr lang="el-GR" i="1" dirty="0" smtClean="0"/>
              <a:t>Γ</a:t>
            </a:r>
            <a:r>
              <a:rPr lang="sr-Latn-RS" dirty="0" smtClean="0"/>
              <a:t> zadovoljava i univerzalno zatvaranje </a:t>
            </a:r>
            <a:r>
              <a:rPr lang="sr-Latn-RS" i="1" dirty="0" smtClean="0"/>
              <a:t>F</a:t>
            </a:r>
            <a:r>
              <a:rPr lang="sr-Latn-R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189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Jedinstveno 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Pretpostavimo da hoćemo da prebacimo bazu znanja iz primer iz propozicione logika u logiku prvog reda:</a:t>
            </a:r>
          </a:p>
          <a:p>
            <a:pPr marL="0" indent="0" algn="ctr">
              <a:buNone/>
            </a:pPr>
            <a:r>
              <a:rPr lang="en-GB" i="1" dirty="0" smtClean="0"/>
              <a:t>in(P</a:t>
            </a:r>
            <a:r>
              <a:rPr lang="sr-Latn-RS" i="1" dirty="0" smtClean="0"/>
              <a:t>era</a:t>
            </a:r>
            <a:r>
              <a:rPr lang="en-GB" i="1" dirty="0" smtClean="0"/>
              <a:t>), in(</a:t>
            </a:r>
            <a:r>
              <a:rPr lang="sr-Latn-RS" i="1" dirty="0" smtClean="0"/>
              <a:t>Rasa</a:t>
            </a:r>
            <a:r>
              <a:rPr lang="en-GB" i="1" dirty="0" smtClean="0"/>
              <a:t>), in(</a:t>
            </a:r>
            <a:r>
              <a:rPr lang="sr-Latn-RS" i="1" dirty="0" smtClean="0"/>
              <a:t>Steva</a:t>
            </a:r>
            <a:r>
              <a:rPr lang="en-GB" i="1" dirty="0" smtClean="0"/>
              <a:t>)</a:t>
            </a:r>
            <a:endParaRPr lang="sr-Latn-RS" i="1" dirty="0" smtClean="0"/>
          </a:p>
          <a:p>
            <a:r>
              <a:rPr lang="sr-Latn-RS" dirty="0" smtClean="0"/>
              <a:t>Postoje interpretacije u kojima se objektne konstante iz skupa {Pera, Rasa, Steva} mapiraju na isti objekat univerzuma</a:t>
            </a:r>
          </a:p>
          <a:p>
            <a:pPr lvl="1"/>
            <a:r>
              <a:rPr lang="sr-Latn-RS" dirty="0" smtClean="0"/>
              <a:t>Na primer, Pera koristi partizansko ime Rasa</a:t>
            </a:r>
          </a:p>
          <a:p>
            <a:r>
              <a:rPr lang="sr-Latn-RS" dirty="0" smtClean="0"/>
              <a:t>Kažemo da u </a:t>
            </a:r>
            <a:r>
              <a:rPr lang="sr-Latn-RS" b="1" dirty="0" smtClean="0"/>
              <a:t>logici prvog reda ne važi jedinstveno imenovanje</a:t>
            </a:r>
          </a:p>
          <a:p>
            <a:r>
              <a:rPr lang="sr-Latn-RS" dirty="0" smtClean="0"/>
              <a:t>Ukoliko bismo hteli da naglasimo da ove objektne konstante označavaju različite objekte iz univerzuma morali bismo to eksplicitno da naglasimo</a:t>
            </a:r>
          </a:p>
          <a:p>
            <a:pPr marL="0" indent="0" algn="ctr">
              <a:buNone/>
            </a:pPr>
            <a:r>
              <a:rPr lang="sr-Latn-RS" i="1" dirty="0" smtClean="0"/>
              <a:t>Pera!=Rasa, </a:t>
            </a:r>
            <a:r>
              <a:rPr lang="sr-Latn-RS" i="1" dirty="0"/>
              <a:t>Pera</a:t>
            </a:r>
            <a:r>
              <a:rPr lang="sr-Latn-RS" i="1" dirty="0" smtClean="0"/>
              <a:t>!=Steva, Steva!=</a:t>
            </a:r>
            <a:r>
              <a:rPr lang="sr-Latn-RS" i="1" dirty="0"/>
              <a:t>Rasa</a:t>
            </a:r>
            <a:endParaRPr lang="sr-Latn-RS" i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7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Primer pravila</a:t>
            </a:r>
            <a:endParaRPr lang="el-GR" dirty="0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738" y="1827214"/>
            <a:ext cx="7877908" cy="4586287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dirty="0" smtClean="0"/>
              <a:t>R0: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smtClean="0"/>
              <a:t>IF (bill </a:t>
            </a:r>
            <a:r>
              <a:rPr lang="en-US" dirty="0" smtClean="0">
                <a:sym typeface="Symbol" pitchFamily="18" charset="2"/>
              </a:rPr>
              <a:t> name mortgage  status due  		    amount 500)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	AND (account  name checking  balance 500)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	THEN (assert (pay  item mortgage))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	AND (remove (bill  name mortgage  status 		       due  amount 500))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	AND (remove (account  name checking  		       balance 500))</a:t>
            </a:r>
          </a:p>
          <a:p>
            <a:pPr lvl="1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	AND (assert (account  name checking  		       balance 0))</a:t>
            </a:r>
          </a:p>
        </p:txBody>
      </p:sp>
    </p:spTree>
    <p:extLst>
      <p:ext uri="{BB962C8B-B14F-4D97-AF65-F5344CB8AC3E}">
        <p14:creationId xmlns:p14="http://schemas.microsoft.com/office/powerpoint/2010/main" val="204486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Jedinstveno imenovanje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Mogli bismo i da zahtevamo da </a:t>
            </a:r>
            <a:r>
              <a:rPr lang="sr-Latn-RS" i="1" dirty="0" smtClean="0"/>
              <a:t>pretpostavka jedinstvenog imenovanja</a:t>
            </a:r>
            <a:r>
              <a:rPr lang="sr-Latn-RS" dirty="0" smtClean="0"/>
              <a:t> važi za signaturu </a:t>
            </a:r>
            <a:r>
              <a:rPr lang="el-GR" i="1" dirty="0" smtClean="0"/>
              <a:t>σ</a:t>
            </a:r>
            <a:r>
              <a:rPr lang="sr-Latn-RS" dirty="0" smtClean="0"/>
              <a:t>:</a:t>
            </a:r>
          </a:p>
          <a:p>
            <a:r>
              <a:rPr lang="en-GB" dirty="0"/>
              <a:t>∀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x</a:t>
            </a:r>
            <a:r>
              <a:rPr lang="en-GB" i="1" baseline="-25000" dirty="0"/>
              <a:t>m</a:t>
            </a:r>
            <a:r>
              <a:rPr lang="en-GB" i="1" dirty="0"/>
              <a:t>y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(f (x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x</a:t>
            </a:r>
            <a:r>
              <a:rPr lang="en-GB" i="1" baseline="-25000" dirty="0" err="1"/>
              <a:t>m</a:t>
            </a:r>
            <a:r>
              <a:rPr lang="en-GB" i="1" dirty="0"/>
              <a:t>) </a:t>
            </a:r>
            <a:r>
              <a:rPr lang="sr-Latn-RS" i="1" dirty="0" smtClean="0"/>
              <a:t>!</a:t>
            </a:r>
            <a:r>
              <a:rPr lang="en-GB" dirty="0" smtClean="0"/>
              <a:t>= </a:t>
            </a:r>
            <a:r>
              <a:rPr lang="en-GB" i="1" dirty="0"/>
              <a:t>g(y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 smtClean="0"/>
              <a:t>))</a:t>
            </a:r>
            <a:endParaRPr lang="sr-Latn-RS" i="1" dirty="0"/>
          </a:p>
          <a:p>
            <a:pPr lvl="1"/>
            <a:r>
              <a:rPr lang="sr-Latn-RS" dirty="0" smtClean="0"/>
              <a:t>Za sve parove različitih funkcijskih konstanti </a:t>
            </a:r>
            <a:r>
              <a:rPr lang="sr-Latn-RS" i="1" dirty="0" smtClean="0"/>
              <a:t>f </a:t>
            </a:r>
            <a:r>
              <a:rPr lang="sr-Latn-RS" dirty="0" smtClean="0"/>
              <a:t>i </a:t>
            </a:r>
            <a:r>
              <a:rPr lang="sr-Latn-RS" i="1" dirty="0" smtClean="0"/>
              <a:t>g</a:t>
            </a:r>
            <a:endParaRPr lang="sr-Latn-RS" dirty="0" smtClean="0"/>
          </a:p>
          <a:p>
            <a:r>
              <a:rPr lang="en-GB" dirty="0"/>
              <a:t>∀</a:t>
            </a:r>
            <a:r>
              <a:rPr lang="en-GB" i="1" dirty="0"/>
              <a:t>x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x</a:t>
            </a:r>
            <a:r>
              <a:rPr lang="en-GB" i="1" baseline="-25000" dirty="0"/>
              <a:t>n</a:t>
            </a:r>
            <a:r>
              <a:rPr lang="en-GB" i="1" dirty="0"/>
              <a:t>y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/>
              <a:t>(f (x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x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en-GB" i="1" dirty="0"/>
              <a:t>f (y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y</a:t>
            </a:r>
            <a:r>
              <a:rPr lang="en-GB" i="1" baseline="-25000" dirty="0" err="1"/>
              <a:t>n</a:t>
            </a:r>
            <a:r>
              <a:rPr lang="en-GB" i="1" dirty="0" smtClean="0"/>
              <a:t>)</a:t>
            </a:r>
            <a:r>
              <a:rPr lang="sr-Latn-RS" i="1" dirty="0" smtClean="0"/>
              <a:t> </a:t>
            </a:r>
            <a:r>
              <a:rPr lang="es-ES" dirty="0" smtClean="0"/>
              <a:t>→ </a:t>
            </a:r>
            <a:r>
              <a:rPr lang="es-ES" i="1" dirty="0"/>
              <a:t>(x</a:t>
            </a:r>
            <a:r>
              <a:rPr lang="es-ES" baseline="-25000" dirty="0"/>
              <a:t>1</a:t>
            </a:r>
            <a:r>
              <a:rPr lang="es-ES" dirty="0"/>
              <a:t> = </a:t>
            </a:r>
            <a:r>
              <a:rPr lang="es-ES" i="1" dirty="0"/>
              <a:t>y</a:t>
            </a:r>
            <a:r>
              <a:rPr lang="es-ES" baseline="-25000" dirty="0"/>
              <a:t>1</a:t>
            </a:r>
            <a:r>
              <a:rPr lang="es-ES" dirty="0"/>
              <a:t> ∧ · · · ∧ </a:t>
            </a:r>
            <a:r>
              <a:rPr lang="es-ES" i="1" dirty="0" err="1" smtClean="0"/>
              <a:t>x</a:t>
            </a:r>
            <a:r>
              <a:rPr lang="es-ES" i="1" baseline="-25000" dirty="0" err="1" smtClean="0"/>
              <a:t>n</a:t>
            </a:r>
            <a:r>
              <a:rPr lang="es-ES" dirty="0" smtClean="0"/>
              <a:t> </a:t>
            </a:r>
            <a:r>
              <a:rPr lang="es-ES" dirty="0"/>
              <a:t>= </a:t>
            </a:r>
            <a:r>
              <a:rPr lang="es-ES" i="1" dirty="0" err="1"/>
              <a:t>y</a:t>
            </a:r>
            <a:r>
              <a:rPr lang="es-ES" i="1" baseline="-25000" dirty="0" err="1"/>
              <a:t>n</a:t>
            </a:r>
            <a:r>
              <a:rPr lang="es-ES" i="1" dirty="0" smtClean="0"/>
              <a:t>))</a:t>
            </a:r>
            <a:endParaRPr lang="sr-Latn-RS" i="1" dirty="0" smtClean="0"/>
          </a:p>
          <a:p>
            <a:pPr lvl="1"/>
            <a:r>
              <a:rPr lang="sr-Latn-RS" dirty="0" smtClean="0"/>
              <a:t>Za sve funkcijske konstante arnosti veće od 0</a:t>
            </a:r>
          </a:p>
        </p:txBody>
      </p:sp>
    </p:spTree>
    <p:extLst>
      <p:ext uri="{BB962C8B-B14F-4D97-AF65-F5344CB8AC3E}">
        <p14:creationId xmlns:p14="http://schemas.microsoft.com/office/powerpoint/2010/main" val="334657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Posmatrajmo bazu znanja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koja odgovara bazi znanja iz primer za propozicionu logiku</a:t>
            </a:r>
          </a:p>
          <a:p>
            <a:pPr marL="0" indent="0" algn="ctr">
              <a:buNone/>
            </a:pPr>
            <a:r>
              <a:rPr lang="en-GB" dirty="0"/>
              <a:t>￢</a:t>
            </a:r>
            <a:r>
              <a:rPr lang="en-GB" i="1" dirty="0" smtClean="0"/>
              <a:t>in(</a:t>
            </a:r>
            <a:r>
              <a:rPr lang="sr-Latn-RS" i="1" dirty="0" smtClean="0"/>
              <a:t>Pera</a:t>
            </a:r>
            <a:r>
              <a:rPr lang="en-GB" i="1" dirty="0" smtClean="0"/>
              <a:t>) </a:t>
            </a:r>
            <a:r>
              <a:rPr lang="en-GB" dirty="0"/>
              <a:t>∨ ￢</a:t>
            </a:r>
            <a:r>
              <a:rPr lang="en-GB" i="1" dirty="0" smtClean="0"/>
              <a:t>in(</a:t>
            </a:r>
            <a:r>
              <a:rPr lang="sr-Latn-RS" i="1" dirty="0" smtClean="0"/>
              <a:t>Rasa</a:t>
            </a:r>
            <a:r>
              <a:rPr lang="en-GB" i="1" dirty="0" smtClean="0"/>
              <a:t>) </a:t>
            </a:r>
            <a:r>
              <a:rPr lang="en-GB" dirty="0"/>
              <a:t>∨ ￢</a:t>
            </a:r>
            <a:r>
              <a:rPr lang="en-GB" i="1" dirty="0" smtClean="0"/>
              <a:t>in(</a:t>
            </a:r>
            <a:r>
              <a:rPr lang="sr-Latn-RS" i="1" dirty="0" smtClean="0"/>
              <a:t>Steva</a:t>
            </a:r>
            <a:r>
              <a:rPr lang="en-GB" i="1" dirty="0" smtClean="0"/>
              <a:t>)</a:t>
            </a:r>
            <a:r>
              <a:rPr lang="sr-Latn-RS" i="1" dirty="0" smtClean="0"/>
              <a:t> (1.1)</a:t>
            </a:r>
          </a:p>
          <a:p>
            <a:r>
              <a:rPr lang="sr-Latn-RS" dirty="0" smtClean="0"/>
              <a:t>Istu stvar možemo predstaviti i iskazom</a:t>
            </a:r>
          </a:p>
          <a:p>
            <a:pPr marL="57150" indent="0" algn="ctr">
              <a:buNone/>
            </a:pPr>
            <a:r>
              <a:rPr lang="en-GB" dirty="0" smtClean="0"/>
              <a:t>∃</a:t>
            </a:r>
            <a:r>
              <a:rPr lang="en-GB" i="1" dirty="0" err="1"/>
              <a:t>x</a:t>
            </a:r>
            <a:r>
              <a:rPr lang="en-GB" dirty="0" err="1"/>
              <a:t>￢</a:t>
            </a:r>
            <a:r>
              <a:rPr lang="en-GB" i="1" dirty="0" err="1"/>
              <a:t>in</a:t>
            </a:r>
            <a:r>
              <a:rPr lang="en-GB" i="1" dirty="0"/>
              <a:t>(x</a:t>
            </a:r>
            <a:r>
              <a:rPr lang="en-GB" i="1" dirty="0" smtClean="0"/>
              <a:t>)</a:t>
            </a:r>
            <a:r>
              <a:rPr lang="sr-Latn-RS" i="1" dirty="0" smtClean="0"/>
              <a:t> </a:t>
            </a:r>
            <a:r>
              <a:rPr lang="sr-Latn-RS" i="1" dirty="0"/>
              <a:t>(</a:t>
            </a:r>
            <a:r>
              <a:rPr lang="sr-Latn-RS" i="1" dirty="0" smtClean="0"/>
              <a:t>1.2)</a:t>
            </a:r>
          </a:p>
          <a:p>
            <a:pPr marL="514350" indent="-457200"/>
            <a:r>
              <a:rPr lang="sr-Latn-RS" dirty="0"/>
              <a:t>Ova dva iskaza nisu ekvivalentne</a:t>
            </a:r>
          </a:p>
          <a:p>
            <a:pPr marL="914400" lvl="1" indent="-457200"/>
            <a:r>
              <a:rPr lang="sr-Latn-RS" dirty="0" smtClean="0"/>
              <a:t>Da li su ova dva iskaza ekvivalentna?</a:t>
            </a:r>
          </a:p>
        </p:txBody>
      </p:sp>
    </p:spTree>
    <p:extLst>
      <p:ext uri="{BB962C8B-B14F-4D97-AF65-F5344CB8AC3E}">
        <p14:creationId xmlns:p14="http://schemas.microsoft.com/office/powerpoint/2010/main" val="112182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Posmatrajmo bazu znanja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koja odgovara bazi znanja iz primer za propozicionu logiku</a:t>
            </a:r>
          </a:p>
          <a:p>
            <a:pPr marL="0" indent="0" algn="ctr">
              <a:buNone/>
            </a:pPr>
            <a:r>
              <a:rPr lang="en-GB" dirty="0"/>
              <a:t>￢</a:t>
            </a:r>
            <a:r>
              <a:rPr lang="en-GB" i="1" dirty="0" smtClean="0"/>
              <a:t>in(</a:t>
            </a:r>
            <a:r>
              <a:rPr lang="sr-Latn-RS" i="1" dirty="0" smtClean="0"/>
              <a:t>Pera</a:t>
            </a:r>
            <a:r>
              <a:rPr lang="en-GB" i="1" dirty="0" smtClean="0"/>
              <a:t>) </a:t>
            </a:r>
            <a:r>
              <a:rPr lang="en-GB" dirty="0"/>
              <a:t>∨ ￢</a:t>
            </a:r>
            <a:r>
              <a:rPr lang="en-GB" i="1" dirty="0" smtClean="0"/>
              <a:t>in(</a:t>
            </a:r>
            <a:r>
              <a:rPr lang="sr-Latn-RS" i="1" dirty="0" smtClean="0"/>
              <a:t>Rasa</a:t>
            </a:r>
            <a:r>
              <a:rPr lang="en-GB" i="1" dirty="0" smtClean="0"/>
              <a:t>) </a:t>
            </a:r>
            <a:r>
              <a:rPr lang="en-GB" dirty="0"/>
              <a:t>∨ ￢</a:t>
            </a:r>
            <a:r>
              <a:rPr lang="en-GB" i="1" dirty="0" smtClean="0"/>
              <a:t>in(</a:t>
            </a:r>
            <a:r>
              <a:rPr lang="sr-Latn-RS" i="1" dirty="0" smtClean="0"/>
              <a:t>Steva</a:t>
            </a:r>
            <a:r>
              <a:rPr lang="en-GB" i="1" dirty="0" smtClean="0"/>
              <a:t>)</a:t>
            </a:r>
            <a:r>
              <a:rPr lang="sr-Latn-RS" i="1" dirty="0" smtClean="0"/>
              <a:t> (1.1)</a:t>
            </a:r>
          </a:p>
          <a:p>
            <a:r>
              <a:rPr lang="sr-Latn-RS" dirty="0" smtClean="0"/>
              <a:t>Istu stvar možemo predstaviti i iskazom</a:t>
            </a:r>
          </a:p>
          <a:p>
            <a:pPr marL="57150" indent="0" algn="ctr">
              <a:buNone/>
            </a:pPr>
            <a:r>
              <a:rPr lang="en-GB" dirty="0" smtClean="0"/>
              <a:t>∃</a:t>
            </a:r>
            <a:r>
              <a:rPr lang="en-GB" i="1" dirty="0" err="1"/>
              <a:t>x</a:t>
            </a:r>
            <a:r>
              <a:rPr lang="en-GB" dirty="0" err="1"/>
              <a:t>￢</a:t>
            </a:r>
            <a:r>
              <a:rPr lang="en-GB" i="1" dirty="0" err="1"/>
              <a:t>in</a:t>
            </a:r>
            <a:r>
              <a:rPr lang="en-GB" i="1" dirty="0"/>
              <a:t>(x</a:t>
            </a:r>
            <a:r>
              <a:rPr lang="en-GB" i="1" dirty="0" smtClean="0"/>
              <a:t>)</a:t>
            </a:r>
            <a:r>
              <a:rPr lang="sr-Latn-RS" i="1" dirty="0" smtClean="0"/>
              <a:t> </a:t>
            </a:r>
            <a:r>
              <a:rPr lang="sr-Latn-RS" i="1" dirty="0"/>
              <a:t>(</a:t>
            </a:r>
            <a:r>
              <a:rPr lang="sr-Latn-RS" i="1" dirty="0" smtClean="0"/>
              <a:t>1.2)</a:t>
            </a:r>
          </a:p>
          <a:p>
            <a:pPr marL="514350" indent="-457200"/>
            <a:r>
              <a:rPr lang="sr-Latn-RS" dirty="0"/>
              <a:t>Ova dva iskaza nisu </a:t>
            </a:r>
            <a:r>
              <a:rPr lang="sr-Latn-RS" dirty="0" smtClean="0"/>
              <a:t>ekvivalentna</a:t>
            </a:r>
            <a:endParaRPr lang="sr-Latn-RS" dirty="0"/>
          </a:p>
          <a:p>
            <a:pPr marL="914400" lvl="1" indent="-457200"/>
            <a:r>
              <a:rPr lang="sr-Latn-RS" dirty="0"/>
              <a:t>Prvi sledi iz drugog</a:t>
            </a:r>
          </a:p>
          <a:p>
            <a:pPr marL="914400" lvl="1" indent="-457200"/>
            <a:r>
              <a:rPr lang="sr-Latn-RS" dirty="0"/>
              <a:t>Drugi </a:t>
            </a:r>
            <a:r>
              <a:rPr lang="sr-Latn-RS" b="1" dirty="0"/>
              <a:t>ne sledi</a:t>
            </a:r>
            <a:r>
              <a:rPr lang="sr-Latn-RS" dirty="0"/>
              <a:t> iz prvog</a:t>
            </a:r>
          </a:p>
          <a:p>
            <a:pPr marL="1314450" lvl="2" indent="-457200"/>
            <a:r>
              <a:rPr lang="sr-Latn-RS" dirty="0"/>
              <a:t>Moguće je da u univerzumu ima još objekata koji nisu imenovani konstantama</a:t>
            </a:r>
          </a:p>
          <a:p>
            <a:pPr marL="1314450" lvl="2" indent="-457200"/>
            <a:r>
              <a:rPr lang="sr-Latn-RS" dirty="0"/>
              <a:t>Moglo bi da se dogodi da postoji još neko ko dolazi u kancelariju</a:t>
            </a:r>
            <a:endParaRPr lang="en-GB" dirty="0"/>
          </a:p>
          <a:p>
            <a:pPr marL="57150" indent="0" algn="ctr">
              <a:buNone/>
            </a:pPr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174501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Ukoliko hoćemo da „zatvorimo domen“, odnosno da specificiramo da svaki element univerzuma odgovara jednoj od tri navedene objektne konstante (imena) to bismo uradili kao:</a:t>
            </a:r>
          </a:p>
          <a:p>
            <a:pPr marL="0" indent="0" algn="ctr">
              <a:buNone/>
            </a:pPr>
            <a:r>
              <a:rPr lang="fr-FR" dirty="0"/>
              <a:t>∀</a:t>
            </a:r>
            <a:r>
              <a:rPr lang="fr-FR" i="1" dirty="0"/>
              <a:t>x(x </a:t>
            </a:r>
            <a:r>
              <a:rPr lang="fr-FR" dirty="0"/>
              <a:t>= </a:t>
            </a:r>
            <a:r>
              <a:rPr lang="sr-Latn-RS" i="1" dirty="0" smtClean="0"/>
              <a:t>Pera</a:t>
            </a:r>
            <a:r>
              <a:rPr lang="fr-FR" i="1" dirty="0" smtClean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 smtClean="0"/>
              <a:t>Rasa</a:t>
            </a:r>
            <a:r>
              <a:rPr lang="fr-FR" i="1" dirty="0" smtClean="0"/>
              <a:t> </a:t>
            </a:r>
            <a:r>
              <a:rPr lang="fr-FR" dirty="0"/>
              <a:t>∨ </a:t>
            </a:r>
            <a:r>
              <a:rPr lang="fr-FR" i="1" dirty="0"/>
              <a:t>x </a:t>
            </a:r>
            <a:r>
              <a:rPr lang="fr-FR" dirty="0"/>
              <a:t>= </a:t>
            </a:r>
            <a:r>
              <a:rPr lang="sr-Latn-RS" i="1" dirty="0" smtClean="0"/>
              <a:t>Steva</a:t>
            </a:r>
            <a:r>
              <a:rPr lang="fr-FR" i="1" dirty="0" smtClean="0"/>
              <a:t>)</a:t>
            </a:r>
            <a:r>
              <a:rPr lang="sr-Latn-R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16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Navedeno zatvaranje domena garantuje ekvivalenciju </a:t>
            </a:r>
            <a:r>
              <a:rPr lang="sr-Latn-RS" i="1" dirty="0" smtClean="0"/>
              <a:t>(</a:t>
            </a:r>
            <a:r>
              <a:rPr lang="sr-Latn-RS" i="1" dirty="0"/>
              <a:t>1.1</a:t>
            </a:r>
            <a:r>
              <a:rPr lang="sr-Latn-RS" i="1" dirty="0" smtClean="0"/>
              <a:t>) i </a:t>
            </a:r>
            <a:r>
              <a:rPr lang="sr-Latn-RS" i="1" dirty="0"/>
              <a:t>(</a:t>
            </a:r>
            <a:r>
              <a:rPr lang="sr-Latn-RS" i="1" dirty="0" smtClean="0"/>
              <a:t>1.2)</a:t>
            </a:r>
          </a:p>
          <a:p>
            <a:r>
              <a:rPr lang="sr-Latn-RS" dirty="0" smtClean="0"/>
              <a:t>Opštije, to zatvaranje domena garantuje ekvivalenciju  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xF</a:t>
            </a:r>
            <a:r>
              <a:rPr lang="en-GB" i="1" dirty="0"/>
              <a:t>(x) </a:t>
            </a:r>
            <a:r>
              <a:rPr lang="en-GB" dirty="0"/>
              <a:t>↔ </a:t>
            </a:r>
            <a:r>
              <a:rPr lang="en-GB" i="1" dirty="0" smtClean="0"/>
              <a:t>F(</a:t>
            </a:r>
            <a:r>
              <a:rPr lang="sr-Latn-RS" i="1" dirty="0" smtClean="0"/>
              <a:t>Pera</a:t>
            </a:r>
            <a:r>
              <a:rPr lang="en-GB" i="1" dirty="0" smtClean="0"/>
              <a:t>) </a:t>
            </a:r>
            <a:r>
              <a:rPr lang="en-GB" dirty="0"/>
              <a:t>∧ </a:t>
            </a:r>
            <a:r>
              <a:rPr lang="en-GB" i="1" dirty="0" smtClean="0"/>
              <a:t>F(</a:t>
            </a:r>
            <a:r>
              <a:rPr lang="sr-Latn-RS" i="1" dirty="0" smtClean="0"/>
              <a:t>Rasa</a:t>
            </a:r>
            <a:r>
              <a:rPr lang="en-GB" i="1" dirty="0" smtClean="0"/>
              <a:t>) </a:t>
            </a:r>
            <a:r>
              <a:rPr lang="en-GB" dirty="0"/>
              <a:t>∧ </a:t>
            </a:r>
            <a:r>
              <a:rPr lang="en-GB" i="1" dirty="0" smtClean="0"/>
              <a:t>F(</a:t>
            </a:r>
            <a:r>
              <a:rPr lang="sr-Latn-RS" i="1" dirty="0" smtClean="0"/>
              <a:t>Steva</a:t>
            </a:r>
            <a:r>
              <a:rPr lang="en-GB" i="1" dirty="0" smtClean="0"/>
              <a:t>),</a:t>
            </a:r>
            <a:endParaRPr lang="en-GB" i="1" dirty="0"/>
          </a:p>
          <a:p>
            <a:pPr marL="0" indent="0" algn="ctr">
              <a:buNone/>
            </a:pPr>
            <a:r>
              <a:rPr lang="en-GB" dirty="0"/>
              <a:t>∃</a:t>
            </a:r>
            <a:r>
              <a:rPr lang="en-GB" i="1" dirty="0" err="1"/>
              <a:t>xF</a:t>
            </a:r>
            <a:r>
              <a:rPr lang="en-GB" i="1" dirty="0"/>
              <a:t>(x) </a:t>
            </a:r>
            <a:r>
              <a:rPr lang="en-GB" dirty="0"/>
              <a:t>↔ </a:t>
            </a:r>
            <a:r>
              <a:rPr lang="en-GB" i="1" dirty="0" smtClean="0"/>
              <a:t>F(</a:t>
            </a:r>
            <a:r>
              <a:rPr lang="sr-Latn-RS" i="1" dirty="0" smtClean="0"/>
              <a:t>Pera</a:t>
            </a:r>
            <a:r>
              <a:rPr lang="en-GB" i="1" dirty="0" smtClean="0"/>
              <a:t>) </a:t>
            </a:r>
            <a:r>
              <a:rPr lang="en-GB" dirty="0"/>
              <a:t>∨ </a:t>
            </a:r>
            <a:r>
              <a:rPr lang="en-GB" i="1" dirty="0" smtClean="0"/>
              <a:t>F(</a:t>
            </a:r>
            <a:r>
              <a:rPr lang="sr-Latn-RS" i="1" dirty="0" smtClean="0"/>
              <a:t>Rasa</a:t>
            </a:r>
            <a:r>
              <a:rPr lang="en-GB" i="1" dirty="0" smtClean="0"/>
              <a:t>) </a:t>
            </a:r>
            <a:r>
              <a:rPr lang="en-GB" dirty="0"/>
              <a:t>∨ </a:t>
            </a:r>
            <a:r>
              <a:rPr lang="en-GB" i="1" dirty="0" smtClean="0"/>
              <a:t>F(</a:t>
            </a:r>
            <a:r>
              <a:rPr lang="sr-Latn-RS" i="1" dirty="0" smtClean="0"/>
              <a:t>Steva</a:t>
            </a:r>
            <a:r>
              <a:rPr lang="en-GB" i="1" dirty="0" smtClean="0"/>
              <a:t>)</a:t>
            </a:r>
            <a:endParaRPr lang="sr-Latn-RS" i="1" dirty="0" smtClean="0"/>
          </a:p>
          <a:p>
            <a:pPr marL="0" indent="0">
              <a:buNone/>
            </a:pPr>
            <a:r>
              <a:rPr lang="sr-Latn-RS" dirty="0" smtClean="0"/>
              <a:t>Za svaku formulu </a:t>
            </a:r>
            <a:r>
              <a:rPr lang="sr-Latn-RS" i="1" dirty="0" smtClean="0"/>
              <a:t>F(x)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96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Zatvaranje domena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Uopšteno, za signaturu </a:t>
            </a:r>
            <a:r>
              <a:rPr lang="el-GR" i="1" dirty="0" smtClean="0"/>
              <a:t>σ</a:t>
            </a:r>
            <a:r>
              <a:rPr lang="sr-Latn-RS" dirty="0" smtClean="0"/>
              <a:t> koja ima konačno mnogo objektnih konstantni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 smtClean="0"/>
              <a:t>c</a:t>
            </a:r>
            <a:r>
              <a:rPr lang="en-GB" i="1" baseline="-25000" dirty="0" err="1" smtClean="0"/>
              <a:t>n</a:t>
            </a:r>
            <a:r>
              <a:rPr lang="sr-Latn-RS" i="1" baseline="-25000" dirty="0" smtClean="0"/>
              <a:t> </a:t>
            </a:r>
            <a:r>
              <a:rPr lang="sr-Latn-RS" dirty="0" smtClean="0"/>
              <a:t>i </a:t>
            </a:r>
            <a:r>
              <a:rPr lang="sr-Latn-RS" b="1" dirty="0" smtClean="0"/>
              <a:t>ni jednu funkcijsku kosntantu arnosti veće od 0</a:t>
            </a:r>
            <a:r>
              <a:rPr lang="sr-Latn-RS" i="1" dirty="0" smtClean="0"/>
              <a:t> pretpostavka zatvorenog domena</a:t>
            </a:r>
            <a:r>
              <a:rPr lang="sr-Latn-RS" dirty="0" smtClean="0"/>
              <a:t> glasi: </a:t>
            </a:r>
          </a:p>
          <a:p>
            <a:r>
              <a:rPr lang="en-GB" dirty="0"/>
              <a:t>∀</a:t>
            </a:r>
            <a:r>
              <a:rPr lang="en-GB" i="1" dirty="0"/>
              <a:t>x(x </a:t>
            </a:r>
            <a:r>
              <a:rPr lang="en-GB" dirty="0"/>
              <a:t>=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dirty="0"/>
              <a:t> ∨ · · · ∨ </a:t>
            </a:r>
            <a:r>
              <a:rPr lang="en-GB" i="1" dirty="0"/>
              <a:t>x </a:t>
            </a:r>
            <a:r>
              <a:rPr lang="en-GB" dirty="0"/>
              <a:t>= </a:t>
            </a:r>
            <a:r>
              <a:rPr lang="en-GB" i="1" dirty="0" err="1"/>
              <a:t>c</a:t>
            </a:r>
            <a:r>
              <a:rPr lang="en-GB" i="1" baseline="-25000" dirty="0" err="1"/>
              <a:t>n</a:t>
            </a:r>
            <a:r>
              <a:rPr lang="en-GB" i="1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8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Reifikacija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Jezik koji smo uveli za opisivanje kancelarija sadrži varijable za osobe, ali ne i varijable za mesta</a:t>
            </a:r>
          </a:p>
          <a:p>
            <a:pPr lvl="1"/>
            <a:r>
              <a:rPr lang="sr-Latn-RS" dirty="0" smtClean="0"/>
              <a:t>Kažemo da su osobe </a:t>
            </a:r>
            <a:r>
              <a:rPr lang="sr-Latn-RS" i="1" dirty="0" smtClean="0"/>
              <a:t>reifikovane</a:t>
            </a:r>
            <a:r>
              <a:rPr lang="sr-Latn-RS" dirty="0" smtClean="0"/>
              <a:t> u ovom jeziku, a da mesta nisu reifikovana u ovom jeziku</a:t>
            </a:r>
          </a:p>
          <a:p>
            <a:r>
              <a:rPr lang="sr-Latn-RS" dirty="0" smtClean="0"/>
              <a:t>Mogli bismo proširiti jezik</a:t>
            </a:r>
          </a:p>
          <a:p>
            <a:pPr lvl="1"/>
            <a:r>
              <a:rPr lang="sr-Latn-RS" dirty="0" smtClean="0"/>
              <a:t>Prevodimo </a:t>
            </a:r>
            <a:r>
              <a:rPr lang="sr-Latn-RS" i="1" dirty="0" smtClean="0"/>
              <a:t>in</a:t>
            </a:r>
            <a:r>
              <a:rPr lang="sr-Latn-RS" dirty="0" smtClean="0"/>
              <a:t> u binarni predikat</a:t>
            </a:r>
          </a:p>
          <a:p>
            <a:pPr lvl="1"/>
            <a:r>
              <a:rPr lang="en-GB" i="1" dirty="0" smtClean="0"/>
              <a:t>in(</a:t>
            </a:r>
            <a:r>
              <a:rPr lang="sr-Latn-RS" i="1" dirty="0" smtClean="0"/>
              <a:t>Pera</a:t>
            </a:r>
            <a:r>
              <a:rPr lang="en-GB" i="1" dirty="0" smtClean="0"/>
              <a:t>)</a:t>
            </a:r>
            <a:r>
              <a:rPr lang="sr-Latn-RS" dirty="0" smtClean="0"/>
              <a:t> postaje </a:t>
            </a:r>
            <a:r>
              <a:rPr lang="en-GB" i="1" dirty="0" smtClean="0"/>
              <a:t>in(</a:t>
            </a:r>
            <a:r>
              <a:rPr lang="sr-Latn-RS" i="1" dirty="0" smtClean="0"/>
              <a:t>Pera, kancelarija</a:t>
            </a:r>
            <a:r>
              <a:rPr lang="en-GB" i="1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23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Reifikacija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Reifikacijom jezik postaje ekspresivniji</a:t>
            </a:r>
          </a:p>
          <a:p>
            <a:pPr lvl="1"/>
            <a:r>
              <a:rPr lang="sr-Latn-RS" dirty="0" smtClean="0"/>
              <a:t>Možemo, na primer, da kažemo da se svako nalazi na tačno jednom mestu</a:t>
            </a:r>
          </a:p>
          <a:p>
            <a:pPr marL="57150" indent="0" algn="ctr">
              <a:buNone/>
            </a:pPr>
            <a:r>
              <a:rPr lang="en-GB" dirty="0" smtClean="0"/>
              <a:t>∀</a:t>
            </a:r>
            <a:r>
              <a:rPr lang="en-GB" i="1" dirty="0"/>
              <a:t>x</a:t>
            </a:r>
            <a:r>
              <a:rPr lang="en-GB" dirty="0"/>
              <a:t>∃!</a:t>
            </a:r>
            <a:r>
              <a:rPr lang="en-GB" i="1" dirty="0"/>
              <a:t>p in(x, p</a:t>
            </a:r>
            <a:r>
              <a:rPr lang="en-GB" i="1" dirty="0" smtClean="0"/>
              <a:t>).</a:t>
            </a:r>
            <a:endParaRPr lang="sr-Latn-RS" i="1" dirty="0" smtClean="0"/>
          </a:p>
          <a:p>
            <a:pPr marL="514350" indent="-457200"/>
            <a:r>
              <a:rPr lang="sr-Latn-RS" dirty="0" smtClean="0"/>
              <a:t>(</a:t>
            </a:r>
            <a:r>
              <a:rPr lang="en-GB" dirty="0"/>
              <a:t>∃!</a:t>
            </a:r>
            <a:r>
              <a:rPr lang="en-GB" i="1" dirty="0"/>
              <a:t>p </a:t>
            </a:r>
            <a:r>
              <a:rPr lang="sr-Latn-RS" i="1" dirty="0" smtClean="0"/>
              <a:t> </a:t>
            </a:r>
            <a:r>
              <a:rPr lang="sr-Latn-RS" dirty="0" smtClean="0"/>
              <a:t>znači</a:t>
            </a:r>
            <a:r>
              <a:rPr lang="sr-Latn-RS" i="1" dirty="0" smtClean="0"/>
              <a:t> Postoji </a:t>
            </a:r>
            <a:r>
              <a:rPr lang="sr-Latn-RS" b="1" i="1" dirty="0" smtClean="0"/>
              <a:t>tačno jedno</a:t>
            </a:r>
            <a:r>
              <a:rPr lang="sr-Latn-RS" i="1" dirty="0" smtClean="0"/>
              <a:t> p</a:t>
            </a:r>
            <a:r>
              <a:rPr lang="sr-Latn-RS" dirty="0" smtClean="0"/>
              <a:t>)</a:t>
            </a:r>
          </a:p>
          <a:p>
            <a:pPr marL="514350" indent="-457200"/>
            <a:r>
              <a:rPr lang="sr-Latn-RS" dirty="0" smtClean="0"/>
              <a:t>Bez reifikacije mesta to ne bismo mogli da kažemo</a:t>
            </a:r>
          </a:p>
          <a:p>
            <a:pPr marL="514350" indent="-457200"/>
            <a:r>
              <a:rPr lang="sr-Latn-RS" dirty="0" smtClean="0"/>
              <a:t>Prilikom reifikacije oslonili smo se na činjenicu da </a:t>
            </a:r>
            <a:r>
              <a:rPr lang="sr-Latn-RS" b="1" dirty="0" smtClean="0"/>
              <a:t>logika prvog reda ne ograničava arnost predikata</a:t>
            </a:r>
            <a:r>
              <a:rPr lang="sr-Latn-RS" dirty="0" smtClean="0"/>
              <a:t>, odnosno da možemo da uvedemo novi parametar u predikat.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66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Eksplicitna definicija predikatske konstante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Neka je </a:t>
            </a:r>
            <a:r>
              <a:rPr lang="en-GB" i="1" dirty="0"/>
              <a:t>Γ </a:t>
            </a:r>
            <a:r>
              <a:rPr lang="sr-Latn-RS" dirty="0" smtClean="0"/>
              <a:t>baza znanja za signaturu</a:t>
            </a:r>
            <a:r>
              <a:rPr lang="en-GB" dirty="0" smtClean="0"/>
              <a:t> </a:t>
            </a:r>
            <a:r>
              <a:rPr lang="en-GB" i="1" dirty="0"/>
              <a:t>σ</a:t>
            </a:r>
            <a:r>
              <a:rPr lang="en-GB" dirty="0" smtClean="0"/>
              <a:t>.</a:t>
            </a:r>
            <a:endParaRPr lang="sr-Latn-RS" dirty="0" smtClean="0"/>
          </a:p>
          <a:p>
            <a:r>
              <a:rPr lang="sr-Latn-RS" dirty="0" smtClean="0"/>
              <a:t>Proširiti </a:t>
            </a:r>
            <a:r>
              <a:rPr lang="en-GB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eksplicitnom definicijom </a:t>
            </a:r>
            <a:r>
              <a:rPr lang="sr-Latn-RS" i="1" dirty="0" smtClean="0"/>
              <a:t>predikatske konstante</a:t>
            </a:r>
            <a:r>
              <a:rPr lang="sr-Latn-RS" dirty="0" smtClean="0"/>
              <a:t> znači u </a:t>
            </a:r>
            <a:r>
              <a:rPr lang="en-GB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uvesti predikatsku konstantu arnosti </a:t>
            </a:r>
            <a:r>
              <a:rPr lang="sr-Latn-RS" i="1" dirty="0" smtClean="0"/>
              <a:t>n </a:t>
            </a:r>
            <a:r>
              <a:rPr lang="sr-Latn-RS" dirty="0" smtClean="0"/>
              <a:t>i u </a:t>
            </a:r>
            <a:r>
              <a:rPr lang="en-GB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uvesti iskaz oblika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(P (v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↔ </a:t>
            </a:r>
            <a:r>
              <a:rPr lang="en-GB" i="1" dirty="0"/>
              <a:t>F</a:t>
            </a:r>
            <a:r>
              <a:rPr lang="en-GB" i="1" dirty="0" smtClean="0"/>
              <a:t>)</a:t>
            </a:r>
            <a:endParaRPr lang="sr-Latn-RS" i="1" dirty="0" smtClean="0"/>
          </a:p>
          <a:p>
            <a:r>
              <a:rPr lang="sr-Latn-RS" dirty="0" smtClean="0"/>
              <a:t>Pri tome su </a:t>
            </a:r>
            <a:r>
              <a:rPr lang="sr-Latn-RS" i="1" dirty="0" smtClean="0"/>
              <a:t>v</a:t>
            </a:r>
            <a:r>
              <a:rPr lang="sr-Latn-RS" i="1" baseline="-25000" dirty="0" smtClean="0"/>
              <a:t>1</a:t>
            </a:r>
            <a:r>
              <a:rPr lang="sr-Latn-RS" i="1" dirty="0" smtClean="0"/>
              <a:t>,...,v</a:t>
            </a:r>
            <a:r>
              <a:rPr lang="sr-Latn-RS" i="1" baseline="-25000" dirty="0" smtClean="0"/>
              <a:t>n</a:t>
            </a:r>
            <a:r>
              <a:rPr lang="sr-Latn-RS" i="1" dirty="0" smtClean="0"/>
              <a:t> </a:t>
            </a:r>
            <a:r>
              <a:rPr lang="sr-Latn-RS" dirty="0" smtClean="0"/>
              <a:t>različite varijable, a </a:t>
            </a:r>
            <a:r>
              <a:rPr lang="sr-Latn-RS" i="1" dirty="0" smtClean="0"/>
              <a:t>F </a:t>
            </a:r>
            <a:r>
              <a:rPr lang="sr-Latn-RS" dirty="0" smtClean="0"/>
              <a:t>je formula signature </a:t>
            </a:r>
            <a:r>
              <a:rPr lang="en-GB" i="1" dirty="0" smtClean="0"/>
              <a:t>σ</a:t>
            </a:r>
            <a:endParaRPr lang="sr-Latn-RS" i="1" dirty="0" smtClean="0"/>
          </a:p>
          <a:p>
            <a:r>
              <a:rPr lang="sr-Latn-RS" dirty="0" smtClean="0"/>
              <a:t>U stvari, eksplicitna definicija predikatske konstante uvodi novu predikatksu konstantu za univerzalno kvantifikovane varijable i daje formulu kojoj je ova predikatska konstanta ekvivalentna</a:t>
            </a:r>
          </a:p>
          <a:p>
            <a:r>
              <a:rPr lang="sr-Latn-RS" dirty="0" smtClean="0"/>
              <a:t>Uvedena predikatska konstanta je skraćeni zapis za formulu 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90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Eksplicitna definicija funkcijske konstante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Uvođenje nove funkcijske konstante </a:t>
            </a:r>
            <a:r>
              <a:rPr lang="sr-Latn-RS" i="1" dirty="0" smtClean="0"/>
              <a:t>f </a:t>
            </a:r>
            <a:r>
              <a:rPr lang="sr-Latn-RS" dirty="0" smtClean="0"/>
              <a:t>u </a:t>
            </a:r>
            <a:r>
              <a:rPr lang="en-GB" i="1" dirty="0" smtClean="0"/>
              <a:t>σ</a:t>
            </a:r>
            <a:endParaRPr lang="sr-Latn-RS" i="1" dirty="0" smtClean="0"/>
          </a:p>
          <a:p>
            <a:r>
              <a:rPr lang="sr-Latn-RS" dirty="0" smtClean="0"/>
              <a:t>Proširivanje baze znanja </a:t>
            </a:r>
            <a:r>
              <a:rPr lang="en-GB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iskazom oblika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 err="1"/>
              <a:t>v</a:t>
            </a:r>
            <a:r>
              <a:rPr lang="en-GB" i="1" dirty="0"/>
              <a:t>(f (v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) </a:t>
            </a:r>
            <a:r>
              <a:rPr lang="en-GB" dirty="0"/>
              <a:t>= </a:t>
            </a:r>
            <a:r>
              <a:rPr lang="en-GB" i="1" dirty="0"/>
              <a:t>v </a:t>
            </a:r>
            <a:r>
              <a:rPr lang="en-GB" dirty="0"/>
              <a:t>↔ </a:t>
            </a:r>
            <a:r>
              <a:rPr lang="en-GB" i="1" dirty="0"/>
              <a:t>F</a:t>
            </a:r>
            <a:r>
              <a:rPr lang="en-GB" i="1" dirty="0" smtClean="0"/>
              <a:t>)</a:t>
            </a:r>
            <a:endParaRPr lang="sr-Latn-RS" i="1" dirty="0" smtClean="0"/>
          </a:p>
          <a:p>
            <a:r>
              <a:rPr lang="sr-Latn-RS" dirty="0" smtClean="0"/>
              <a:t>Pri čemu su 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i="1" dirty="0"/>
              <a:t>, </a:t>
            </a:r>
            <a:r>
              <a:rPr lang="en-GB" i="1" dirty="0" smtClean="0"/>
              <a:t>v</a:t>
            </a:r>
            <a:r>
              <a:rPr lang="sr-Latn-RS" i="1" dirty="0" smtClean="0"/>
              <a:t> </a:t>
            </a:r>
            <a:r>
              <a:rPr lang="sr-Latn-RS" dirty="0" smtClean="0"/>
              <a:t>različite varijable, a </a:t>
            </a:r>
            <a:r>
              <a:rPr lang="sr-Latn-RS" i="1" dirty="0" smtClean="0"/>
              <a:t>F</a:t>
            </a:r>
            <a:r>
              <a:rPr lang="sr-Latn-RS" dirty="0" smtClean="0"/>
              <a:t> je iskaz signature </a:t>
            </a:r>
            <a:r>
              <a:rPr lang="en-GB" i="1" dirty="0" smtClean="0"/>
              <a:t>σ</a:t>
            </a:r>
            <a:r>
              <a:rPr lang="sr-Latn-RS" i="1" dirty="0" smtClean="0"/>
              <a:t> </a:t>
            </a:r>
            <a:r>
              <a:rPr lang="sr-Latn-RS" dirty="0" smtClean="0"/>
              <a:t>takava da iz </a:t>
            </a:r>
            <a:r>
              <a:rPr lang="en-GB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sledi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v</a:t>
            </a:r>
            <a:r>
              <a:rPr lang="en-GB" baseline="-25000" dirty="0"/>
              <a:t>1</a:t>
            </a:r>
            <a:r>
              <a:rPr lang="en-GB" dirty="0"/>
              <a:t> </a:t>
            </a:r>
            <a:r>
              <a:rPr lang="en-GB" i="1" dirty="0"/>
              <a:t>. . . </a:t>
            </a:r>
            <a:r>
              <a:rPr lang="en-GB" i="1" dirty="0" err="1"/>
              <a:t>v</a:t>
            </a:r>
            <a:r>
              <a:rPr lang="en-GB" i="1" baseline="-25000" dirty="0" err="1"/>
              <a:t>n</a:t>
            </a:r>
            <a:r>
              <a:rPr lang="en-GB" dirty="0"/>
              <a:t>∃!</a:t>
            </a:r>
            <a:r>
              <a:rPr lang="en-GB" i="1" dirty="0" err="1" smtClean="0"/>
              <a:t>vF</a:t>
            </a:r>
            <a:endParaRPr lang="sr-Latn-RS" i="1" dirty="0"/>
          </a:p>
          <a:p>
            <a:r>
              <a:rPr lang="sr-Latn-RS" dirty="0" smtClean="0"/>
              <a:t>Ukoliko ne bi važio ovaj uslov, uvođenje nove funkcijske konstante moglo bi da ukloni neke od interpretacija koje zadovoljavaju </a:t>
            </a:r>
            <a:r>
              <a:rPr lang="en-GB" i="1" dirty="0" smtClean="0"/>
              <a:t>Γ</a:t>
            </a:r>
            <a:endParaRPr lang="sr-Latn-RS" i="1" dirty="0" smtClean="0"/>
          </a:p>
          <a:p>
            <a:pPr lvl="1"/>
            <a:r>
              <a:rPr lang="sr-Latn-RS" dirty="0" smtClean="0"/>
              <a:t>Nova znanja mogla bi da ranija znanja učine nevažećim </a:t>
            </a:r>
          </a:p>
          <a:p>
            <a:r>
              <a:rPr lang="sr-Latn-RS" dirty="0" smtClean="0"/>
              <a:t>U stvari, eksplicitnom definicijom funkcijske konstante uvodi se funkcijska konstanta za univerzalno knvatifikovane varijable i iskaz ekvivalentan toj funkcijskoj konstanti</a:t>
            </a:r>
          </a:p>
          <a:p>
            <a:pPr lvl="1"/>
            <a:r>
              <a:rPr lang="sr-Latn-RS" dirty="0" smtClean="0"/>
              <a:t>Za univerzalno kvantifikovane varijable funkcijske konstante postoji </a:t>
            </a:r>
            <a:r>
              <a:rPr lang="sr-Latn-RS" b="1" dirty="0" smtClean="0"/>
              <a:t>tačno jedna </a:t>
            </a:r>
            <a:r>
              <a:rPr lang="sr-Latn-RS" dirty="0" smtClean="0"/>
              <a:t>vrednost koju funkcija „vraća“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0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Primer pravila</a:t>
            </a:r>
            <a:endParaRPr lang="el-GR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Pretpostavimo da je u radnoj memoriji sledeći sadržaj</a:t>
            </a:r>
            <a:endParaRPr lang="en-US" dirty="0" smtClean="0"/>
          </a:p>
          <a:p>
            <a:pPr eaLnBrk="1" hangingPunct="1"/>
            <a:r>
              <a:rPr lang="en-US" dirty="0" smtClean="0"/>
              <a:t>WM:</a:t>
            </a:r>
          </a:p>
          <a:p>
            <a:pPr lvl="1" eaLnBrk="1" hangingPunct="1"/>
            <a:r>
              <a:rPr lang="en-US" dirty="0" smtClean="0"/>
              <a:t>(</a:t>
            </a:r>
            <a:r>
              <a:rPr lang="en-US" b="1" dirty="0" smtClean="0">
                <a:solidFill>
                  <a:srgbClr val="FF0000"/>
                </a:solidFill>
              </a:rPr>
              <a:t>bill</a:t>
            </a:r>
            <a:r>
              <a:rPr lang="en-US" dirty="0" smtClean="0"/>
              <a:t> </a:t>
            </a:r>
            <a:r>
              <a:rPr lang="en-US" dirty="0" smtClean="0">
                <a:sym typeface="Symbol" pitchFamily="18" charset="2"/>
              </a:rPr>
              <a:t> </a:t>
            </a:r>
            <a:r>
              <a:rPr lang="en-US" b="1" i="1" dirty="0" smtClean="0">
                <a:solidFill>
                  <a:srgbClr val="3606BE"/>
                </a:solidFill>
                <a:sym typeface="Symbol" pitchFamily="18" charset="2"/>
              </a:rPr>
              <a:t>name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00B050"/>
                </a:solidFill>
                <a:sym typeface="Symbol" pitchFamily="18" charset="2"/>
              </a:rPr>
              <a:t>mortgage</a:t>
            </a:r>
            <a:r>
              <a:rPr lang="en-US" dirty="0" smtClean="0">
                <a:sym typeface="Symbol" pitchFamily="18" charset="2"/>
              </a:rPr>
              <a:t>  </a:t>
            </a:r>
            <a:r>
              <a:rPr lang="en-US" b="1" i="1" dirty="0">
                <a:solidFill>
                  <a:srgbClr val="3606BE"/>
                </a:solidFill>
                <a:sym typeface="Symbol" pitchFamily="18" charset="2"/>
              </a:rPr>
              <a:t>status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00B050"/>
                </a:solidFill>
                <a:sym typeface="Symbol" pitchFamily="18" charset="2"/>
              </a:rPr>
              <a:t>due</a:t>
            </a:r>
            <a:r>
              <a:rPr lang="en-US" dirty="0" smtClean="0">
                <a:sym typeface="Symbol" pitchFamily="18" charset="2"/>
              </a:rPr>
              <a:t>  </a:t>
            </a:r>
            <a:r>
              <a:rPr lang="en-US" b="1" i="1" dirty="0">
                <a:solidFill>
                  <a:srgbClr val="3606BE"/>
                </a:solidFill>
                <a:sym typeface="Symbol" pitchFamily="18" charset="2"/>
              </a:rPr>
              <a:t>amount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b="1" dirty="0" smtClean="0">
                <a:solidFill>
                  <a:srgbClr val="00B050"/>
                </a:solidFill>
                <a:sym typeface="Symbol" pitchFamily="18" charset="2"/>
              </a:rPr>
              <a:t>500</a:t>
            </a:r>
            <a:r>
              <a:rPr lang="sr-Latn-RS" b="1" dirty="0">
                <a:solidFill>
                  <a:srgbClr val="00B050"/>
                </a:solidFill>
                <a:sym typeface="Symbol" pitchFamily="18" charset="2"/>
              </a:rPr>
              <a:t>)</a:t>
            </a:r>
            <a:r>
              <a:rPr lang="en-US" dirty="0" smtClean="0">
                <a:sym typeface="Symbol" pitchFamily="18" charset="2"/>
              </a:rPr>
              <a:t>  </a:t>
            </a:r>
            <a:r>
              <a:rPr lang="sr-Latn-RS" dirty="0">
                <a:sym typeface="Symbol" pitchFamily="18" charset="2"/>
              </a:rPr>
              <a:t>(</a:t>
            </a:r>
            <a:r>
              <a:rPr lang="en-US" dirty="0" smtClean="0">
                <a:sym typeface="Symbol" pitchFamily="18" charset="2"/>
              </a:rPr>
              <a:t>account  </a:t>
            </a:r>
            <a:r>
              <a:rPr lang="en-US" i="1" dirty="0">
                <a:sym typeface="Symbol" pitchFamily="18" charset="2"/>
              </a:rPr>
              <a:t>name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checking</a:t>
            </a:r>
            <a:r>
              <a:rPr lang="en-US" dirty="0" smtClean="0">
                <a:sym typeface="Symbol" pitchFamily="18" charset="2"/>
              </a:rPr>
              <a:t>  </a:t>
            </a:r>
            <a:r>
              <a:rPr lang="en-US" i="1" dirty="0">
                <a:sym typeface="Symbol" pitchFamily="18" charset="2"/>
              </a:rPr>
              <a:t>balance</a:t>
            </a:r>
            <a:r>
              <a:rPr lang="en-US" dirty="0" smtClean="0"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500</a:t>
            </a:r>
            <a:r>
              <a:rPr lang="en-US" dirty="0" smtClean="0">
                <a:sym typeface="Symbol" pitchFamily="18" charset="2"/>
              </a:rPr>
              <a:t>)</a:t>
            </a:r>
          </a:p>
          <a:p>
            <a:pPr eaLnBrk="1" hangingPunct="1"/>
            <a:r>
              <a:rPr lang="sr-Latn-RS" dirty="0" smtClean="0">
                <a:sym typeface="Symbol" pitchFamily="18" charset="2"/>
              </a:rPr>
              <a:t>Pravilo će biti aktivirano</a:t>
            </a:r>
            <a:endParaRPr lang="el-GR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6439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 primer kancelarije mogli bismo da uvedemo eksplicitnu definiciju funkcijske konstante </a:t>
            </a:r>
            <a:r>
              <a:rPr lang="sr-Latn-RS" i="1" dirty="0" smtClean="0"/>
              <a:t>in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xp</a:t>
            </a:r>
            <a:r>
              <a:rPr lang="en-GB" i="1" dirty="0"/>
              <a:t>(location(x) </a:t>
            </a:r>
            <a:r>
              <a:rPr lang="en-GB" dirty="0"/>
              <a:t>= </a:t>
            </a:r>
            <a:r>
              <a:rPr lang="en-GB" i="1" dirty="0"/>
              <a:t>p </a:t>
            </a:r>
            <a:r>
              <a:rPr lang="en-GB" dirty="0"/>
              <a:t>↔ </a:t>
            </a:r>
            <a:r>
              <a:rPr lang="en-GB" i="1" dirty="0"/>
              <a:t>in(x, p))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881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Prirodna dedukcija u logici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199"/>
          </a:xfrm>
        </p:spPr>
        <p:txBody>
          <a:bodyPr>
            <a:normAutofit/>
          </a:bodyPr>
          <a:lstStyle/>
          <a:p>
            <a:r>
              <a:rPr lang="sr-Latn-RS" dirty="0" smtClean="0"/>
              <a:t>Važe sva pravila prirodne dedukcije propozicione logike</a:t>
            </a:r>
          </a:p>
          <a:p>
            <a:r>
              <a:rPr lang="sr-Latn-RS" dirty="0" smtClean="0"/>
              <a:t>Pored toga, uvedena su i pravila za eliminaciju i uvođenje kvantifikatora i rad sa jednakošću (sledeći slajd)</a:t>
            </a:r>
          </a:p>
          <a:p>
            <a:r>
              <a:rPr lang="sr-Latn-RS" dirty="0" smtClean="0"/>
              <a:t>Kao i propoziciona logika i ovaj sistem je sound i kompletan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9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Prirodna dedukcija u logici prvog </a:t>
            </a:r>
            <a:r>
              <a:rPr lang="sr-Latn-RS" dirty="0" smtClean="0"/>
              <a:t>reda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5257800"/>
            <a:ext cx="15430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" y="5683924"/>
            <a:ext cx="8824913" cy="109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86" y="1596622"/>
            <a:ext cx="8909614" cy="343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67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Svi bernardinci su psi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Svi psi su životinje</a:t>
            </a:r>
          </a:p>
          <a:p>
            <a:pPr marL="0" indent="0">
              <a:buNone/>
            </a:pPr>
            <a:r>
              <a:rPr lang="sr-Latn-RS" dirty="0" smtClean="0"/>
              <a:t>Zaključak: svi bernardinici su životinje</a:t>
            </a:r>
          </a:p>
          <a:p>
            <a:pPr marL="0" indent="0">
              <a:buNone/>
            </a:pPr>
            <a:r>
              <a:rPr lang="sr-Latn-RS" dirty="0" smtClean="0"/>
              <a:t>B(x) – x je bernardinac</a:t>
            </a:r>
          </a:p>
          <a:p>
            <a:pPr marL="0" indent="0">
              <a:buNone/>
            </a:pPr>
            <a:r>
              <a:rPr lang="sr-Latn-RS" dirty="0" smtClean="0"/>
              <a:t>P(x) – x je pas</a:t>
            </a:r>
          </a:p>
          <a:p>
            <a:pPr marL="0" indent="0">
              <a:buNone/>
            </a:pPr>
            <a:r>
              <a:rPr lang="sr-Latn-RS" dirty="0" smtClean="0"/>
              <a:t>Z(x) – x je životinja</a:t>
            </a:r>
          </a:p>
          <a:p>
            <a:pPr marL="514350" indent="-514350">
              <a:buFont typeface="+mj-lt"/>
              <a:buAutoNum type="arabicPeriod"/>
            </a:pPr>
            <a:endParaRPr lang="sr-Latn-RS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163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1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b="0" dirty="0" smtClean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 b="0" i="0" smtClean="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 smtClean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 smtClean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 smtClean="0">
                    <a:ea typeface="Cambria Math"/>
                  </a:rPr>
                  <a:t>		Univerzalna instancijacija (2)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𝑎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 smtClean="0">
                    <a:ea typeface="Cambria Math"/>
                  </a:rPr>
                  <a:t> 		Hipotetski silogizam (3,4)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b="0" i="1" smtClean="0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 smtClean="0">
                    <a:ea typeface="Cambria Math"/>
                  </a:rPr>
                  <a:t> 	Univerzalna generalizacija (5)</a:t>
                </a:r>
                <a:endParaRPr lang="sr-Latn-RS" sz="2800" dirty="0">
                  <a:ea typeface="Cambria Math"/>
                </a:endParaRPr>
              </a:p>
              <a:p>
                <a:endParaRPr lang="sr-Latn-RS" dirty="0">
                  <a:ea typeface="Cambria Math"/>
                </a:endParaRPr>
              </a:p>
              <a:p>
                <a:endParaRPr lang="sr-Latn-RS" dirty="0">
                  <a:ea typeface="Cambria Math"/>
                </a:endParaRPr>
              </a:p>
              <a:p>
                <a:endParaRPr lang="sr-Latn-R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571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Svi bernardinici su psi</a:t>
            </a:r>
          </a:p>
          <a:p>
            <a:pPr marL="514350" indent="-514350">
              <a:buFont typeface="+mj-lt"/>
              <a:buAutoNum type="arabicPeriod"/>
            </a:pPr>
            <a:r>
              <a:rPr lang="sr-Latn-RS" dirty="0" smtClean="0"/>
              <a:t>Ako je Reks bernardinac, onda je Reks životinja</a:t>
            </a:r>
          </a:p>
          <a:p>
            <a:r>
              <a:rPr lang="sr-Latn-RS" dirty="0" smtClean="0"/>
              <a:t>Zaključak: svi bernardinci su životinje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89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</a:t>
                </a:r>
                <a:r>
                  <a:rPr lang="sr-Latn-RS" sz="2800" dirty="0" smtClean="0">
                    <a:ea typeface="Cambria Math"/>
                  </a:rPr>
                  <a:t>Premisa</a:t>
                </a:r>
                <a:endParaRPr lang="sr-Latn-RS" sz="2800" i="1" dirty="0" smtClean="0">
                  <a:latin typeface="Cambria Math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sz="2800" i="1" dirty="0" smtClean="0">
                    <a:ea typeface="Cambria Math"/>
                  </a:rPr>
                  <a:t>P</a:t>
                </a: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</a:t>
                </a:r>
                <a:r>
                  <a:rPr lang="sr-Latn-RS" sz="2800" dirty="0" smtClean="0">
                    <a:ea typeface="Cambria Math"/>
                  </a:rPr>
                  <a:t>(</a:t>
                </a:r>
                <a:r>
                  <a:rPr lang="en-GB" sz="2800" dirty="0" smtClean="0">
                    <a:ea typeface="Cambria Math"/>
                  </a:rPr>
                  <a:t>2,3</a:t>
                </a:r>
                <a:r>
                  <a:rPr lang="sr-Latn-RS" sz="2800" dirty="0" smtClean="0">
                    <a:ea typeface="Cambria Math"/>
                  </a:rPr>
                  <a:t>)</a:t>
                </a:r>
                <a:endParaRPr lang="sr-Latn-RS" sz="2800" dirty="0"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 	Univerzalna generalizacija </a:t>
                </a:r>
                <a:r>
                  <a:rPr lang="sr-Latn-RS" sz="2800" dirty="0" smtClean="0">
                    <a:ea typeface="Cambria Math"/>
                  </a:rPr>
                  <a:t>(</a:t>
                </a:r>
                <a:r>
                  <a:rPr lang="en-GB" sz="2800" dirty="0" smtClean="0">
                    <a:ea typeface="Cambria Math"/>
                  </a:rPr>
                  <a:t>4</a:t>
                </a:r>
                <a:r>
                  <a:rPr lang="sr-Latn-RS" sz="2800" dirty="0" smtClean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sr-Latn-RS" sz="2800" dirty="0">
                  <a:ea typeface="Cambria Math"/>
                </a:endParaRPr>
              </a:p>
              <a:p>
                <a:r>
                  <a:rPr lang="sr-Latn-RS" sz="2800" b="1" dirty="0" smtClean="0">
                    <a:ea typeface="Cambria Math"/>
                  </a:rPr>
                  <a:t>Gde je greška?</a:t>
                </a:r>
                <a:endParaRPr lang="sr-Latn-RS" sz="2800" b="1" dirty="0">
                  <a:ea typeface="Cambria Math"/>
                </a:endParaRP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5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19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2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𝑃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	Premisa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</a:t>
                </a:r>
                <a:r>
                  <a:rPr lang="sr-Latn-RS" sz="2800" dirty="0" smtClean="0">
                    <a:ea typeface="Cambria Math"/>
                  </a:rPr>
                  <a:t>Premisa</a:t>
                </a:r>
                <a:endParaRPr lang="sr-Latn-RS" sz="2800" i="1" dirty="0" smtClean="0">
                  <a:latin typeface="Cambria Math"/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𝑃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Univerzalna instancijacija (1)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sr-Latn-RS" sz="2800" i="1">
                        <a:latin typeface="Cambria Math"/>
                        <a:ea typeface="Cambria Math"/>
                      </a:rPr>
                      <m:t>𝐵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)→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𝑍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(</m:t>
                    </m:r>
                    <m:r>
                      <a:rPr lang="sr-Latn-RS" sz="2800" b="0" i="1" smtClean="0">
                        <a:latin typeface="Cambria Math"/>
                        <a:ea typeface="Cambria Math"/>
                      </a:rPr>
                      <m:t>𝑟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sr-Latn-RS" sz="2800" dirty="0">
                    <a:ea typeface="Cambria Math"/>
                  </a:rPr>
                  <a:t> 		Hipotetski silogizam </a:t>
                </a:r>
                <a:r>
                  <a:rPr lang="sr-Latn-RS" sz="2800" dirty="0" smtClean="0">
                    <a:ea typeface="Cambria Math"/>
                  </a:rPr>
                  <a:t>(</a:t>
                </a:r>
                <a:r>
                  <a:rPr lang="en-GB" sz="2800" dirty="0" smtClean="0">
                    <a:ea typeface="Cambria Math"/>
                  </a:rPr>
                  <a:t>2,3</a:t>
                </a:r>
                <a:r>
                  <a:rPr lang="sr-Latn-RS" sz="2800" dirty="0" smtClean="0">
                    <a:ea typeface="Cambria Math"/>
                  </a:rPr>
                  <a:t>)</a:t>
                </a:r>
                <a:endParaRPr lang="sr-Latn-RS" sz="2800" dirty="0">
                  <a:ea typeface="Cambria Math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>
                        <a:latin typeface="Cambria Math"/>
                        <a:ea typeface="Cambria Math"/>
                      </a:rPr>
                      <m:t>∀</m:t>
                    </m:r>
                    <m:r>
                      <a:rPr lang="sr-Latn-RS" sz="2800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ctrlPr>
                          <a:rPr lang="sr-Latn-RS" sz="2800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𝐵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sr-Latn-RS" sz="2800" i="1">
                            <a:latin typeface="Cambria Math"/>
                            <a:ea typeface="Cambria Math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sr-Latn-RS" sz="2800">
                            <a:latin typeface="Cambria Math"/>
                            <a:ea typeface="Cambria Math"/>
                          </a:rPr>
                          <m:t>Z</m:t>
                        </m:r>
                        <m:d>
                          <m:dPr>
                            <m:ctrlPr>
                              <a:rPr lang="sr-Latn-RS" sz="2800" i="1">
                                <a:latin typeface="Cambria Math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sr-Latn-RS" sz="28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sr-Latn-RS" sz="2800" dirty="0">
                    <a:ea typeface="Cambria Math"/>
                  </a:rPr>
                  <a:t> 	Univerzalna generalizacija </a:t>
                </a:r>
                <a:r>
                  <a:rPr lang="sr-Latn-RS" sz="2800" dirty="0" smtClean="0">
                    <a:ea typeface="Cambria Math"/>
                  </a:rPr>
                  <a:t>(</a:t>
                </a:r>
                <a:r>
                  <a:rPr lang="en-GB" sz="2800" dirty="0" smtClean="0">
                    <a:ea typeface="Cambria Math"/>
                  </a:rPr>
                  <a:t>4</a:t>
                </a:r>
                <a:r>
                  <a:rPr lang="sr-Latn-RS" sz="2800" dirty="0" smtClean="0">
                    <a:ea typeface="Cambria Math"/>
                  </a:rPr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sr-Latn-RS" sz="2800" dirty="0">
                  <a:ea typeface="Cambria Math"/>
                </a:endParaRPr>
              </a:p>
              <a:p>
                <a:r>
                  <a:rPr lang="sr-Latn-RS" sz="2800" b="1" dirty="0" smtClean="0">
                    <a:ea typeface="Cambria Math"/>
                  </a:rPr>
                  <a:t>Gde je greška?</a:t>
                </a:r>
                <a:endParaRPr lang="sr-Latn-RS" sz="2800" b="1" dirty="0">
                  <a:ea typeface="Cambria Math"/>
                </a:endParaRPr>
              </a:p>
              <a:p>
                <a:pPr lvl="1"/>
                <a:r>
                  <a:rPr lang="sr-Latn-RS" sz="2400" dirty="0" smtClean="0"/>
                  <a:t>Slobodna varijabla r ne sme da se javi u premisama da bi mogla da se upotrebi u univerzalnoj generalizaciji!</a:t>
                </a:r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59" t="-539" b="-28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8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logikom prvog reda predstavili da je funkcija </a:t>
            </a:r>
            <a:r>
              <a:rPr lang="sr-Latn-RS" i="1" dirty="0" smtClean="0"/>
              <a:t>P </a:t>
            </a:r>
            <a:r>
              <a:rPr lang="sr-Latn-RS" dirty="0" smtClean="0"/>
              <a:t>inverzna u odnosu na </a:t>
            </a:r>
            <a:r>
              <a:rPr lang="sr-Latn-RS" i="1" dirty="0" smtClean="0"/>
              <a:t>Q</a:t>
            </a:r>
            <a:r>
              <a:rPr lang="sr-Latn-RS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45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logikom prvog reda predstavili da je funkcija </a:t>
            </a:r>
            <a:r>
              <a:rPr lang="sr-Latn-RS" i="1" dirty="0" smtClean="0"/>
              <a:t>P </a:t>
            </a:r>
            <a:r>
              <a:rPr lang="sr-Latn-RS" dirty="0" smtClean="0"/>
              <a:t>inverzna u odnosu na </a:t>
            </a:r>
            <a:r>
              <a:rPr lang="sr-Latn-RS" i="1" dirty="0" smtClean="0"/>
              <a:t>Q</a:t>
            </a:r>
            <a:r>
              <a:rPr lang="sr-Latn-RS" dirty="0" smtClean="0"/>
              <a:t>?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 err="1"/>
              <a:t>xy</a:t>
            </a:r>
            <a:r>
              <a:rPr lang="en-GB" i="1" dirty="0"/>
              <a:t>(Q(x, y) </a:t>
            </a:r>
            <a:r>
              <a:rPr lang="en-GB" dirty="0"/>
              <a:t>↔ </a:t>
            </a:r>
            <a:r>
              <a:rPr lang="en-GB" i="1" dirty="0"/>
              <a:t>P(y, x))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5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892" y="1598614"/>
            <a:ext cx="8124092" cy="4751387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bill</a:t>
            </a:r>
            <a:r>
              <a:rPr lang="en-US" sz="2800" dirty="0" smtClean="0"/>
              <a:t> </a:t>
            </a:r>
            <a:r>
              <a:rPr lang="sr-Latn-RS" sz="2800" dirty="0" smtClean="0"/>
              <a:t>je objekat i </a:t>
            </a:r>
            <a:r>
              <a:rPr lang="en-US" sz="2800" i="1" dirty="0">
                <a:sym typeface="Symbol" pitchFamily="18" charset="2"/>
              </a:rPr>
              <a:t>account </a:t>
            </a:r>
            <a:r>
              <a:rPr lang="sr-Latn-RS" sz="2800" dirty="0" smtClean="0">
                <a:sym typeface="Symbol" pitchFamily="18" charset="2"/>
              </a:rPr>
              <a:t>je objekat</a:t>
            </a:r>
            <a:endParaRPr lang="en-US" sz="2800" dirty="0" smtClean="0"/>
          </a:p>
          <a:p>
            <a:pPr eaLnBrk="1" hangingPunct="1"/>
            <a:r>
              <a:rPr lang="en-US" sz="2800" i="1" dirty="0" smtClean="0"/>
              <a:t>name</a:t>
            </a:r>
            <a:r>
              <a:rPr lang="en-US" sz="2800" dirty="0" smtClean="0"/>
              <a:t>, </a:t>
            </a:r>
            <a:r>
              <a:rPr lang="en-US" sz="2800" i="1" dirty="0" smtClean="0"/>
              <a:t>status</a:t>
            </a:r>
            <a:r>
              <a:rPr lang="en-US" sz="2800" dirty="0" smtClean="0"/>
              <a:t>, </a:t>
            </a:r>
            <a:r>
              <a:rPr lang="en-US" sz="2800" i="1" dirty="0" smtClean="0"/>
              <a:t>amount</a:t>
            </a:r>
            <a:r>
              <a:rPr lang="en-US" sz="2800" dirty="0" smtClean="0"/>
              <a:t> </a:t>
            </a:r>
            <a:r>
              <a:rPr lang="sr-Latn-RS" sz="2800" dirty="0" smtClean="0"/>
              <a:t>su atributi kojima slede njihove vrednosti</a:t>
            </a:r>
            <a:endParaRPr lang="en-US" sz="2800" dirty="0" smtClean="0"/>
          </a:p>
          <a:p>
            <a:pPr eaLnBrk="1" hangingPunct="1"/>
            <a:r>
              <a:rPr lang="en-US" sz="2800" i="1" dirty="0" smtClean="0"/>
              <a:t>remove</a:t>
            </a:r>
            <a:r>
              <a:rPr lang="en-US" sz="2800" dirty="0" smtClean="0"/>
              <a:t> </a:t>
            </a:r>
            <a:r>
              <a:rPr lang="sr-Latn-RS" sz="2800" dirty="0" smtClean="0"/>
              <a:t>i</a:t>
            </a:r>
            <a:r>
              <a:rPr lang="en-US" sz="2800" dirty="0" smtClean="0"/>
              <a:t> </a:t>
            </a:r>
            <a:r>
              <a:rPr lang="en-US" sz="2800" i="1" dirty="0" smtClean="0"/>
              <a:t>assert</a:t>
            </a:r>
            <a:r>
              <a:rPr lang="en-US" sz="2800" dirty="0" smtClean="0"/>
              <a:t> </a:t>
            </a:r>
            <a:r>
              <a:rPr lang="sr-Latn-RS" sz="2800" dirty="0" smtClean="0"/>
              <a:t>su primitive koje uklanjaju ili dodaju činjenice u radnu memoriju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Problem:</a:t>
            </a:r>
          </a:p>
          <a:p>
            <a:pPr lvl="1" eaLnBrk="1" hangingPunct="1"/>
            <a:r>
              <a:rPr lang="sr-Latn-RS" sz="2400" dirty="0" smtClean="0"/>
              <a:t>Pravilo bi se moralo kreirati za svaki iznos i svaki tip računa</a:t>
            </a:r>
          </a:p>
        </p:txBody>
      </p:sp>
    </p:spTree>
    <p:extLst>
      <p:ext uri="{BB962C8B-B14F-4D97-AF65-F5344CB8AC3E}">
        <p14:creationId xmlns:p14="http://schemas.microsoft.com/office/powerpoint/2010/main" val="269863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logikom prvog reda predstavili da je </a:t>
            </a:r>
            <a:r>
              <a:rPr lang="sr-Latn-RS" i="1" dirty="0" smtClean="0"/>
              <a:t>P</a:t>
            </a:r>
            <a:r>
              <a:rPr lang="sr-Latn-RS" dirty="0" smtClean="0"/>
              <a:t> tranzitivno zatvaranje za </a:t>
            </a:r>
            <a:r>
              <a:rPr lang="sr-Latn-RS" i="1" dirty="0" smtClean="0"/>
              <a:t>Q</a:t>
            </a:r>
            <a:r>
              <a:rPr lang="sr-Latn-R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18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logikom prvog reda predstavili da je </a:t>
            </a:r>
            <a:r>
              <a:rPr lang="sr-Latn-RS" i="1" dirty="0" smtClean="0"/>
              <a:t>P</a:t>
            </a:r>
            <a:r>
              <a:rPr lang="sr-Latn-RS" dirty="0" smtClean="0"/>
              <a:t> tranzitivno zatvaranje za </a:t>
            </a:r>
            <a:r>
              <a:rPr lang="sr-Latn-RS" i="1" dirty="0" smtClean="0"/>
              <a:t>Q</a:t>
            </a:r>
            <a:r>
              <a:rPr lang="sr-Latn-RS" dirty="0" smtClean="0"/>
              <a:t>?</a:t>
            </a:r>
          </a:p>
          <a:p>
            <a:r>
              <a:rPr lang="sr-Latn-RS" dirty="0" smtClean="0"/>
              <a:t>Tranzitivno zatvaranje binarne relacije </a:t>
            </a:r>
            <a:r>
              <a:rPr lang="sr-Latn-RS" i="1" dirty="0" smtClean="0"/>
              <a:t>R</a:t>
            </a:r>
            <a:r>
              <a:rPr lang="en-GB" dirty="0"/>
              <a:t> </a:t>
            </a:r>
            <a:r>
              <a:rPr lang="sr-Latn-RS" dirty="0" smtClean="0"/>
              <a:t>na skupu </a:t>
            </a:r>
            <a:r>
              <a:rPr lang="sr-Latn-RS" i="1" dirty="0" smtClean="0"/>
              <a:t>X</a:t>
            </a:r>
            <a:r>
              <a:rPr lang="sr-Latn-RS" dirty="0" smtClean="0"/>
              <a:t> je trnazitivna relacija </a:t>
            </a:r>
            <a:r>
              <a:rPr lang="sr-Latn-RS" i="1" dirty="0" smtClean="0"/>
              <a:t>R</a:t>
            </a:r>
            <a:r>
              <a:rPr lang="sr-Latn-RS" i="1" baseline="30000" dirty="0" smtClean="0"/>
              <a:t>+ </a:t>
            </a:r>
            <a:r>
              <a:rPr lang="sr-Latn-RS" dirty="0" smtClean="0"/>
              <a:t>koja sadrži </a:t>
            </a:r>
            <a:r>
              <a:rPr lang="sr-Latn-RS" i="1" dirty="0" smtClean="0"/>
              <a:t>R</a:t>
            </a:r>
            <a:r>
              <a:rPr lang="sr-Latn-RS" dirty="0" smtClean="0"/>
              <a:t> i minimalna je</a:t>
            </a:r>
          </a:p>
        </p:txBody>
      </p:sp>
    </p:spTree>
    <p:extLst>
      <p:ext uri="{BB962C8B-B14F-4D97-AF65-F5344CB8AC3E}">
        <p14:creationId xmlns:p14="http://schemas.microsoft.com/office/powerpoint/2010/main" val="5387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logikom prvog reda predstavili da je </a:t>
            </a:r>
            <a:r>
              <a:rPr lang="sr-Latn-RS" i="1" dirty="0" smtClean="0"/>
              <a:t>P</a:t>
            </a:r>
            <a:r>
              <a:rPr lang="sr-Latn-RS" dirty="0" smtClean="0"/>
              <a:t> tranzitivno zatvaranje za </a:t>
            </a:r>
            <a:r>
              <a:rPr lang="sr-Latn-RS" i="1" dirty="0" smtClean="0"/>
              <a:t>Q</a:t>
            </a:r>
            <a:r>
              <a:rPr lang="sr-Latn-RS" dirty="0" smtClean="0"/>
              <a:t>?</a:t>
            </a:r>
          </a:p>
          <a:p>
            <a:r>
              <a:rPr lang="sr-Latn-RS" dirty="0" smtClean="0"/>
              <a:t>Tranzitivno zatvaranje binarne relacije </a:t>
            </a:r>
            <a:r>
              <a:rPr lang="sr-Latn-RS" i="1" dirty="0" smtClean="0"/>
              <a:t>R</a:t>
            </a:r>
            <a:r>
              <a:rPr lang="en-GB" dirty="0"/>
              <a:t> </a:t>
            </a:r>
            <a:r>
              <a:rPr lang="sr-Latn-RS" dirty="0" smtClean="0"/>
              <a:t>na skupu </a:t>
            </a:r>
            <a:r>
              <a:rPr lang="sr-Latn-RS" i="1" dirty="0" smtClean="0"/>
              <a:t>X</a:t>
            </a:r>
            <a:r>
              <a:rPr lang="sr-Latn-RS" dirty="0" smtClean="0"/>
              <a:t> je trnazitivna relacija </a:t>
            </a:r>
            <a:r>
              <a:rPr lang="sr-Latn-RS" i="1" dirty="0" smtClean="0"/>
              <a:t>R</a:t>
            </a:r>
            <a:r>
              <a:rPr lang="sr-Latn-RS" i="1" baseline="30000" dirty="0" smtClean="0"/>
              <a:t>+ </a:t>
            </a:r>
            <a:r>
              <a:rPr lang="sr-Latn-RS" dirty="0" smtClean="0"/>
              <a:t>koja sadrži </a:t>
            </a:r>
            <a:r>
              <a:rPr lang="sr-Latn-RS" i="1" dirty="0" smtClean="0"/>
              <a:t>R</a:t>
            </a:r>
            <a:r>
              <a:rPr lang="sr-Latn-RS" dirty="0" smtClean="0"/>
              <a:t> i minimalna je</a:t>
            </a:r>
          </a:p>
          <a:p>
            <a:r>
              <a:rPr lang="sr-Latn-RS" dirty="0" smtClean="0"/>
              <a:t>Nikako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872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Pretpostavimo da signatura ima objektne konstante </a:t>
            </a:r>
            <a:r>
              <a:rPr lang="en-GB" i="1" dirty="0"/>
              <a:t>c</a:t>
            </a:r>
            <a:r>
              <a:rPr lang="en-GB" baseline="-25000" dirty="0"/>
              <a:t>1</a:t>
            </a:r>
            <a:r>
              <a:rPr lang="en-GB" i="1" dirty="0"/>
              <a:t>, . . . , </a:t>
            </a:r>
            <a:r>
              <a:rPr lang="en-GB" i="1" dirty="0" err="1" smtClean="0"/>
              <a:t>c</a:t>
            </a:r>
            <a:r>
              <a:rPr lang="en-GB" i="1" baseline="-25000" dirty="0" err="1" smtClean="0"/>
              <a:t>n</a:t>
            </a:r>
            <a:r>
              <a:rPr lang="sr-Latn-RS" i="1" dirty="0" smtClean="0"/>
              <a:t> </a:t>
            </a:r>
            <a:r>
              <a:rPr lang="sr-Latn-RS" dirty="0" smtClean="0"/>
              <a:t>i ni jednu drugu funkcijsku konstantnu arnosti veće od 0.</a:t>
            </a:r>
          </a:p>
          <a:p>
            <a:r>
              <a:rPr lang="sr-Latn-RS" dirty="0" smtClean="0"/>
              <a:t>Možemo </a:t>
            </a:r>
            <a:r>
              <a:rPr lang="sr-Latn-RS" dirty="0"/>
              <a:t>generalno da predstavimo </a:t>
            </a:r>
            <a:r>
              <a:rPr lang="sr-Latn-RS" dirty="0" smtClean="0"/>
              <a:t>zatvaranje domena</a:t>
            </a:r>
          </a:p>
          <a:p>
            <a:r>
              <a:rPr lang="sr-Latn-RS" dirty="0" smtClean="0"/>
              <a:t>Interpretacija</a:t>
            </a:r>
            <a:r>
              <a:rPr lang="en-GB" dirty="0" smtClean="0"/>
              <a:t> </a:t>
            </a:r>
            <a:r>
              <a:rPr lang="en-GB" i="1" dirty="0" smtClean="0"/>
              <a:t>I</a:t>
            </a:r>
            <a:r>
              <a:rPr lang="sr-Latn-RS" i="1" dirty="0" smtClean="0"/>
              <a:t> </a:t>
            </a:r>
            <a:r>
              <a:rPr lang="sr-Latn-RS" dirty="0" smtClean="0"/>
              <a:t>zadovoljava</a:t>
            </a:r>
            <a:r>
              <a:rPr lang="en-GB" dirty="0" smtClean="0"/>
              <a:t> </a:t>
            </a:r>
            <a:r>
              <a:rPr lang="sr-Latn-RS" dirty="0" smtClean="0"/>
              <a:t>iskaz ako i samo ako je</a:t>
            </a:r>
            <a:endParaRPr lang="en-GB" dirty="0"/>
          </a:p>
          <a:p>
            <a:pPr marL="0" indent="0" algn="ctr">
              <a:buNone/>
            </a:pPr>
            <a:r>
              <a:rPr lang="en-GB" dirty="0"/>
              <a:t>|</a:t>
            </a:r>
            <a:r>
              <a:rPr lang="en-GB" i="1" dirty="0"/>
              <a:t>I</a:t>
            </a:r>
            <a:r>
              <a:rPr lang="en-GB" dirty="0"/>
              <a:t>| = {</a:t>
            </a:r>
            <a:r>
              <a:rPr lang="en-GB" i="1" dirty="0" smtClean="0"/>
              <a:t>c</a:t>
            </a:r>
            <a:r>
              <a:rPr lang="en-GB" baseline="-25000" dirty="0"/>
              <a:t>1</a:t>
            </a:r>
            <a:r>
              <a:rPr lang="en-GB" i="1" baseline="30000" dirty="0" smtClean="0"/>
              <a:t>I</a:t>
            </a:r>
            <a:r>
              <a:rPr lang="en-GB" i="1" dirty="0" smtClean="0"/>
              <a:t>, </a:t>
            </a:r>
            <a:r>
              <a:rPr lang="en-GB" i="1" dirty="0"/>
              <a:t>. . . , </a:t>
            </a:r>
            <a:r>
              <a:rPr lang="en-GB" i="1" dirty="0" err="1" smtClean="0"/>
              <a:t>c</a:t>
            </a:r>
            <a:r>
              <a:rPr lang="en-GB" i="1" baseline="-25000" dirty="0" err="1" smtClean="0"/>
              <a:t>n</a:t>
            </a:r>
            <a:r>
              <a:rPr lang="en-GB" i="1" baseline="30000" dirty="0" err="1" smtClean="0"/>
              <a:t>I</a:t>
            </a:r>
            <a:r>
              <a:rPr lang="en-GB" dirty="0" smtClean="0"/>
              <a:t>}</a:t>
            </a:r>
            <a:endParaRPr lang="sr-Latn-RS" dirty="0" smtClean="0"/>
          </a:p>
          <a:p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41925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Kako bismo definisali zatvaranje domena da se univerzum sastoji od objektne konstante </a:t>
            </a:r>
            <a:r>
              <a:rPr lang="sr-Latn-RS" i="1" dirty="0" smtClean="0"/>
              <a:t>c</a:t>
            </a:r>
            <a:r>
              <a:rPr lang="sr-Latn-RS" dirty="0" smtClean="0"/>
              <a:t> i unarne funkcijske konstante </a:t>
            </a:r>
            <a:r>
              <a:rPr lang="sr-Latn-RS" i="1" dirty="0" smtClean="0"/>
              <a:t>f</a:t>
            </a:r>
            <a:r>
              <a:rPr lang="sr-Latn-RS" dirty="0" smtClean="0"/>
              <a:t>?</a:t>
            </a:r>
          </a:p>
          <a:p>
            <a:r>
              <a:rPr lang="sr-Latn-RS" dirty="0" smtClean="0"/>
              <a:t>Trebali bismo da nađemo iskaz </a:t>
            </a:r>
            <a:r>
              <a:rPr lang="sr-Latn-RS" i="1" dirty="0" smtClean="0"/>
              <a:t>F</a:t>
            </a:r>
            <a:r>
              <a:rPr lang="sr-Latn-RS" dirty="0" smtClean="0"/>
              <a:t> takava da interpretacija </a:t>
            </a:r>
            <a:r>
              <a:rPr lang="sr-Latn-RS" i="1" dirty="0" smtClean="0"/>
              <a:t>I </a:t>
            </a:r>
            <a:r>
              <a:rPr lang="sr-Latn-RS" dirty="0" smtClean="0"/>
              <a:t>zadovoljava </a:t>
            </a:r>
            <a:r>
              <a:rPr lang="sr-Latn-RS" i="1" dirty="0" smtClean="0"/>
              <a:t>F</a:t>
            </a:r>
            <a:r>
              <a:rPr lang="sr-Latn-RS" dirty="0" smtClean="0"/>
              <a:t> ako i smo ako </a:t>
            </a:r>
          </a:p>
          <a:p>
            <a:pPr marL="0" indent="0" algn="ctr">
              <a:buNone/>
            </a:pPr>
            <a:r>
              <a:rPr lang="nn-NO" dirty="0"/>
              <a:t>|</a:t>
            </a:r>
            <a:r>
              <a:rPr lang="nn-NO" i="1" dirty="0"/>
              <a:t>I</a:t>
            </a:r>
            <a:r>
              <a:rPr lang="nn-NO" dirty="0"/>
              <a:t>| = {</a:t>
            </a:r>
            <a:r>
              <a:rPr lang="nn-NO" i="1" dirty="0"/>
              <a:t>c</a:t>
            </a:r>
            <a:r>
              <a:rPr lang="nn-NO" i="1" baseline="30000" dirty="0"/>
              <a:t>I</a:t>
            </a:r>
            <a:r>
              <a:rPr lang="nn-NO" i="1" dirty="0"/>
              <a:t>, f (c)</a:t>
            </a:r>
            <a:r>
              <a:rPr lang="nn-NO" i="1" baseline="30000" dirty="0"/>
              <a:t>I</a:t>
            </a:r>
            <a:r>
              <a:rPr lang="nn-NO" i="1" dirty="0"/>
              <a:t> , f (f (c))</a:t>
            </a:r>
            <a:r>
              <a:rPr lang="nn-NO" i="1" baseline="30000" dirty="0"/>
              <a:t>I</a:t>
            </a:r>
            <a:r>
              <a:rPr lang="nn-NO" i="1" dirty="0"/>
              <a:t> , . . </a:t>
            </a:r>
            <a:r>
              <a:rPr lang="nn-NO" i="1" dirty="0" smtClean="0"/>
              <a:t>.</a:t>
            </a:r>
            <a:r>
              <a:rPr lang="nn-NO" dirty="0" smtClean="0"/>
              <a:t>}</a:t>
            </a:r>
            <a:endParaRPr lang="sr-Latn-RS" dirty="0" smtClean="0"/>
          </a:p>
          <a:p>
            <a:r>
              <a:rPr lang="sr-Latn-RS" dirty="0" smtClean="0"/>
              <a:t>To ne možemo da uradimo u logici prvog reda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4755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Ograničenja logike prvog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Nije moguće predstaviti tranzitivno zatvaranje</a:t>
            </a:r>
          </a:p>
          <a:p>
            <a:pPr lvl="1"/>
            <a:r>
              <a:rPr lang="sr-Latn-RS" dirty="0" smtClean="0"/>
              <a:t>U predstavljanju znanja ovo je veliko ograničenje</a:t>
            </a:r>
          </a:p>
          <a:p>
            <a:r>
              <a:rPr lang="sr-Latn-RS" dirty="0" smtClean="0"/>
              <a:t>Ukoliko imamo funkcij</a:t>
            </a:r>
            <a:r>
              <a:rPr lang="en-GB" dirty="0" err="1" smtClean="0"/>
              <a:t>sk</a:t>
            </a:r>
            <a:r>
              <a:rPr lang="sr-Latn-RS" dirty="0" smtClean="0"/>
              <a:t>e konstante veće arnosti od 0 ne možemo da damo opštu specifikaciju zatvaranja domena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70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Definicija signature je ista kao i u logici prvog reda</a:t>
            </a:r>
          </a:p>
          <a:p>
            <a:r>
              <a:rPr lang="sr-Latn-RS" dirty="0" smtClean="0"/>
              <a:t>Sintaksa je bogatija:</a:t>
            </a:r>
          </a:p>
          <a:p>
            <a:pPr lvl="1"/>
            <a:r>
              <a:rPr lang="sr-Latn-RS" dirty="0" smtClean="0"/>
              <a:t>Pored </a:t>
            </a:r>
            <a:r>
              <a:rPr lang="sr-Latn-RS" i="1" dirty="0" smtClean="0"/>
              <a:t>objektnih varijabli</a:t>
            </a:r>
            <a:r>
              <a:rPr lang="sr-Latn-RS" dirty="0" smtClean="0"/>
              <a:t> imamo i </a:t>
            </a:r>
          </a:p>
          <a:p>
            <a:pPr lvl="1"/>
            <a:r>
              <a:rPr lang="sr-Latn-RS" i="1" dirty="0" smtClean="0"/>
              <a:t>Funkcijske varijable</a:t>
            </a:r>
            <a:r>
              <a:rPr lang="sr-Latn-RS" dirty="0" smtClean="0"/>
              <a:t> arnosti </a:t>
            </a:r>
            <a:r>
              <a:rPr lang="sr-Latn-RS" i="1" dirty="0" smtClean="0"/>
              <a:t>n&gt;0</a:t>
            </a:r>
          </a:p>
          <a:p>
            <a:pPr lvl="1"/>
            <a:r>
              <a:rPr lang="sr-Latn-RS" i="1" dirty="0" smtClean="0"/>
              <a:t>Predikatske varijable</a:t>
            </a:r>
            <a:r>
              <a:rPr lang="sr-Latn-RS" dirty="0" smtClean="0"/>
              <a:t> arnosti </a:t>
            </a:r>
            <a:r>
              <a:rPr lang="sr-Latn-RS" i="1" dirty="0" smtClean="0"/>
              <a:t>n&gt;=0</a:t>
            </a:r>
          </a:p>
        </p:txBody>
      </p:sp>
    </p:spTree>
    <p:extLst>
      <p:ext uri="{BB962C8B-B14F-4D97-AF65-F5344CB8AC3E}">
        <p14:creationId xmlns:p14="http://schemas.microsoft.com/office/powerpoint/2010/main" val="25441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/>
              <a:t>Funkcijske varijable mogu se koristiti za formiranje termova na isti način na koji se koriste i objektne varijable</a:t>
            </a:r>
          </a:p>
          <a:p>
            <a:pPr lvl="1"/>
            <a:r>
              <a:rPr lang="sr-Latn-RS" dirty="0"/>
              <a:t>Na primer, ako je </a:t>
            </a:r>
            <a:r>
              <a:rPr lang="el-GR" i="1" dirty="0"/>
              <a:t>α</a:t>
            </a:r>
            <a:r>
              <a:rPr lang="sr-Latn-RS" dirty="0"/>
              <a:t> unarna funkcijska varijabla, a </a:t>
            </a:r>
            <a:r>
              <a:rPr lang="sr-Latn-RS" i="1" dirty="0"/>
              <a:t>c</a:t>
            </a:r>
            <a:r>
              <a:rPr lang="sr-Latn-RS" dirty="0"/>
              <a:t> objektna konstanta, onda je </a:t>
            </a:r>
            <a:r>
              <a:rPr lang="el-GR" i="1" dirty="0"/>
              <a:t>α</a:t>
            </a:r>
            <a:r>
              <a:rPr lang="sr-Latn-RS" i="1" dirty="0"/>
              <a:t>(c)</a:t>
            </a:r>
            <a:r>
              <a:rPr lang="sr-Latn-RS" dirty="0"/>
              <a:t> term</a:t>
            </a:r>
          </a:p>
          <a:p>
            <a:r>
              <a:rPr lang="sr-Latn-RS" dirty="0"/>
              <a:t>Predikatske varijable se koriste za formiranje atomičnih formula na isti način na koji se koriste i predikatske konstante</a:t>
            </a:r>
          </a:p>
          <a:p>
            <a:r>
              <a:rPr lang="sr-Latn-RS" dirty="0"/>
              <a:t>U neatomičnim formulama, funkcijske i predikatske varijable vezuju </a:t>
            </a:r>
            <a:r>
              <a:rPr lang="sr-Latn-RS"/>
              <a:t>se </a:t>
            </a:r>
            <a:r>
              <a:rPr lang="sr-Latn-RS" smtClean="0"/>
              <a:t>kvantifikatorima </a:t>
            </a:r>
            <a:r>
              <a:rPr lang="sr-Latn-RS" dirty="0"/>
              <a:t>na isti način kao i objektne varijable </a:t>
            </a:r>
            <a:endParaRPr lang="en-GB" i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95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Iskaz:</a:t>
            </a:r>
          </a:p>
          <a:p>
            <a:pPr marL="0" indent="0" algn="ctr">
              <a:buNone/>
            </a:pPr>
            <a:r>
              <a:rPr lang="el-GR" dirty="0" smtClean="0"/>
              <a:t>∀</a:t>
            </a:r>
            <a:r>
              <a:rPr lang="el-GR" i="1" dirty="0"/>
              <a:t>αβ</a:t>
            </a:r>
            <a:r>
              <a:rPr lang="el-GR" dirty="0"/>
              <a:t>∃</a:t>
            </a:r>
            <a:r>
              <a:rPr lang="el-GR" i="1" dirty="0"/>
              <a:t>γ </a:t>
            </a:r>
            <a:r>
              <a:rPr lang="el-GR" dirty="0"/>
              <a:t>∀</a:t>
            </a:r>
            <a:r>
              <a:rPr lang="en-GB" i="1" dirty="0"/>
              <a:t>x(</a:t>
            </a:r>
            <a:r>
              <a:rPr lang="el-GR" i="1" dirty="0"/>
              <a:t>γ (</a:t>
            </a:r>
            <a:r>
              <a:rPr lang="en-GB" i="1" dirty="0"/>
              <a:t>x) </a:t>
            </a:r>
            <a:r>
              <a:rPr lang="en-GB" dirty="0"/>
              <a:t>= </a:t>
            </a:r>
            <a:r>
              <a:rPr lang="el-GR" i="1" dirty="0"/>
              <a:t>α(β(</a:t>
            </a:r>
            <a:r>
              <a:rPr lang="en-GB" i="1" dirty="0"/>
              <a:t>x</a:t>
            </a:r>
            <a:r>
              <a:rPr lang="en-GB" i="1" dirty="0" smtClean="0"/>
              <a:t>)))</a:t>
            </a:r>
            <a:endParaRPr lang="sr-Latn-RS" i="1" dirty="0" smtClean="0"/>
          </a:p>
          <a:p>
            <a:r>
              <a:rPr lang="sr-Latn-RS" dirty="0" smtClean="0"/>
              <a:t>Znači: za svake dve funkcije </a:t>
            </a:r>
            <a:r>
              <a:rPr lang="el-GR" i="1" dirty="0" smtClean="0"/>
              <a:t>α</a:t>
            </a:r>
            <a:r>
              <a:rPr lang="sr-Latn-RS" i="1" dirty="0" smtClean="0"/>
              <a:t> </a:t>
            </a:r>
            <a:r>
              <a:rPr lang="sr-Latn-RS" dirty="0" smtClean="0"/>
              <a:t>i </a:t>
            </a:r>
            <a:r>
              <a:rPr lang="el-GR" i="1" dirty="0" smtClean="0"/>
              <a:t>β</a:t>
            </a:r>
            <a:r>
              <a:rPr lang="sr-Latn-RS" i="1" dirty="0" smtClean="0"/>
              <a:t> </a:t>
            </a:r>
            <a:r>
              <a:rPr lang="sr-Latn-RS" dirty="0" smtClean="0"/>
              <a:t>postoji neka funkcija </a:t>
            </a:r>
            <a:r>
              <a:rPr lang="el-GR" i="1" dirty="0" smtClean="0"/>
              <a:t>γ</a:t>
            </a:r>
            <a:r>
              <a:rPr lang="sr-Latn-RS" i="1" dirty="0" smtClean="0"/>
              <a:t> </a:t>
            </a:r>
            <a:r>
              <a:rPr lang="sr-Latn-RS" dirty="0" smtClean="0"/>
              <a:t>koja je kompozicija funkcija </a:t>
            </a:r>
            <a:r>
              <a:rPr lang="el-GR" i="1" dirty="0"/>
              <a:t>α</a:t>
            </a:r>
            <a:r>
              <a:rPr lang="sr-Latn-RS" i="1" dirty="0"/>
              <a:t> </a:t>
            </a:r>
            <a:r>
              <a:rPr lang="sr-Latn-RS" dirty="0"/>
              <a:t>i </a:t>
            </a:r>
            <a:r>
              <a:rPr lang="el-GR" i="1" dirty="0" smtClean="0"/>
              <a:t>β</a:t>
            </a:r>
            <a:endParaRPr lang="sr-Latn-RS" i="1" dirty="0" smtClean="0"/>
          </a:p>
          <a:p>
            <a:r>
              <a:rPr lang="sr-Latn-RS" dirty="0" smtClean="0"/>
              <a:t>Napomena: u logici drugog reda iskaz je formula u kojoj su sve varijable (objektne, funkcijske i predikatske) ograničene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440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Da li je </a:t>
            </a:r>
            <a:r>
              <a:rPr lang="el-GR" i="1" dirty="0" smtClean="0"/>
              <a:t>α </a:t>
            </a:r>
            <a:r>
              <a:rPr lang="el-GR" dirty="0"/>
              <a:t>= </a:t>
            </a:r>
            <a:r>
              <a:rPr lang="el-GR" i="1" dirty="0" smtClean="0"/>
              <a:t>β</a:t>
            </a:r>
            <a:r>
              <a:rPr lang="sr-Latn-RS" i="1" dirty="0" smtClean="0"/>
              <a:t> </a:t>
            </a:r>
            <a:r>
              <a:rPr lang="sr-Latn-RS" dirty="0" smtClean="0"/>
              <a:t>atomična formula za unarne funkcije </a:t>
            </a:r>
            <a:r>
              <a:rPr lang="el-GR" i="1" dirty="0"/>
              <a:t>α </a:t>
            </a:r>
            <a:r>
              <a:rPr lang="sr-Latn-RS" dirty="0" smtClean="0"/>
              <a:t>i</a:t>
            </a:r>
            <a:r>
              <a:rPr lang="el-GR" dirty="0" smtClean="0"/>
              <a:t> </a:t>
            </a:r>
            <a:r>
              <a:rPr lang="el-GR" i="1" dirty="0"/>
              <a:t>β</a:t>
            </a:r>
            <a:r>
              <a:rPr lang="sr-Latn-RS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4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892" y="1598614"/>
            <a:ext cx="8124092" cy="4751387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bill</a:t>
            </a:r>
            <a:r>
              <a:rPr lang="en-US" sz="2800" dirty="0" smtClean="0"/>
              <a:t> </a:t>
            </a:r>
            <a:r>
              <a:rPr lang="sr-Latn-RS" sz="2800" dirty="0" smtClean="0"/>
              <a:t>je objekat i </a:t>
            </a:r>
            <a:r>
              <a:rPr lang="en-US" sz="2800" i="1" dirty="0">
                <a:sym typeface="Symbol" pitchFamily="18" charset="2"/>
              </a:rPr>
              <a:t>account </a:t>
            </a:r>
            <a:r>
              <a:rPr lang="sr-Latn-RS" sz="2800" dirty="0" smtClean="0">
                <a:sym typeface="Symbol" pitchFamily="18" charset="2"/>
              </a:rPr>
              <a:t>je objekat</a:t>
            </a:r>
            <a:endParaRPr lang="en-US" sz="2800" dirty="0" smtClean="0"/>
          </a:p>
          <a:p>
            <a:pPr eaLnBrk="1" hangingPunct="1"/>
            <a:r>
              <a:rPr lang="en-US" sz="2800" i="1" dirty="0" smtClean="0"/>
              <a:t>name</a:t>
            </a:r>
            <a:r>
              <a:rPr lang="en-US" sz="2800" dirty="0" smtClean="0"/>
              <a:t>, </a:t>
            </a:r>
            <a:r>
              <a:rPr lang="en-US" sz="2800" i="1" dirty="0" smtClean="0"/>
              <a:t>status</a:t>
            </a:r>
            <a:r>
              <a:rPr lang="en-US" sz="2800" dirty="0" smtClean="0"/>
              <a:t>, </a:t>
            </a:r>
            <a:r>
              <a:rPr lang="en-US" sz="2800" i="1" dirty="0" smtClean="0"/>
              <a:t>amount</a:t>
            </a:r>
            <a:r>
              <a:rPr lang="en-US" sz="2800" dirty="0" smtClean="0"/>
              <a:t> </a:t>
            </a:r>
            <a:r>
              <a:rPr lang="sr-Latn-RS" sz="2800" dirty="0" smtClean="0"/>
              <a:t>su atributi kojima slede njihove vrednosti</a:t>
            </a:r>
            <a:endParaRPr lang="en-US" sz="2800" dirty="0" smtClean="0"/>
          </a:p>
          <a:p>
            <a:pPr eaLnBrk="1" hangingPunct="1"/>
            <a:r>
              <a:rPr lang="en-US" sz="2800" i="1" dirty="0" smtClean="0"/>
              <a:t>remove</a:t>
            </a:r>
            <a:r>
              <a:rPr lang="en-US" sz="2800" dirty="0" smtClean="0"/>
              <a:t> </a:t>
            </a:r>
            <a:r>
              <a:rPr lang="sr-Latn-RS" sz="2800" dirty="0" smtClean="0"/>
              <a:t>i</a:t>
            </a:r>
            <a:r>
              <a:rPr lang="en-US" sz="2800" dirty="0" smtClean="0"/>
              <a:t> </a:t>
            </a:r>
            <a:r>
              <a:rPr lang="en-US" sz="2800" i="1" dirty="0" smtClean="0"/>
              <a:t>assert</a:t>
            </a:r>
            <a:r>
              <a:rPr lang="en-US" sz="2800" dirty="0" smtClean="0"/>
              <a:t> </a:t>
            </a:r>
            <a:r>
              <a:rPr lang="sr-Latn-RS" sz="2800" dirty="0" smtClean="0"/>
              <a:t>su primitive koje uklanjaju ili dodaju činjenice u radnu memoriju</a:t>
            </a:r>
            <a:endParaRPr lang="en-US" sz="2800" dirty="0" smtClean="0"/>
          </a:p>
          <a:p>
            <a:pPr eaLnBrk="1" hangingPunct="1"/>
            <a:r>
              <a:rPr lang="en-US" sz="2800" dirty="0" smtClean="0"/>
              <a:t>Problem:</a:t>
            </a:r>
          </a:p>
          <a:p>
            <a:pPr lvl="1" eaLnBrk="1" hangingPunct="1"/>
            <a:r>
              <a:rPr lang="sr-Latn-RS" sz="2400" dirty="0" smtClean="0"/>
              <a:t>Pravilo bi se moralo kreirati za svaki iznos i svaki tip računa</a:t>
            </a:r>
          </a:p>
          <a:p>
            <a:r>
              <a:rPr lang="sr-Latn-RS" sz="2800" b="1" dirty="0"/>
              <a:t>Rešenje </a:t>
            </a:r>
            <a:endParaRPr lang="en-US" sz="2800" b="1" dirty="0"/>
          </a:p>
          <a:p>
            <a:pPr lvl="1"/>
            <a:r>
              <a:rPr lang="sr-Latn-RS" sz="2400" b="1" dirty="0"/>
              <a:t>Uvode se varijable i operacije</a:t>
            </a:r>
            <a:endParaRPr lang="el-GR" sz="2400" b="1" dirty="0"/>
          </a:p>
          <a:p>
            <a:pPr lvl="1" eaLnBrk="1" hangingPunct="1"/>
            <a:endParaRPr lang="sr-Latn-RS" sz="2400" dirty="0" smtClean="0"/>
          </a:p>
        </p:txBody>
      </p:sp>
    </p:spTree>
    <p:extLst>
      <p:ext uri="{BB962C8B-B14F-4D97-AF65-F5344CB8AC3E}">
        <p14:creationId xmlns:p14="http://schemas.microsoft.com/office/powerpoint/2010/main" val="40649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Logika drugog reda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Da li je </a:t>
            </a:r>
            <a:r>
              <a:rPr lang="el-GR" i="1" dirty="0"/>
              <a:t>α </a:t>
            </a:r>
            <a:r>
              <a:rPr lang="el-GR" dirty="0"/>
              <a:t>= </a:t>
            </a:r>
            <a:r>
              <a:rPr lang="el-GR" i="1" dirty="0"/>
              <a:t>β</a:t>
            </a:r>
            <a:r>
              <a:rPr lang="sr-Latn-RS" i="1" dirty="0"/>
              <a:t> </a:t>
            </a:r>
            <a:r>
              <a:rPr lang="sr-Latn-RS" dirty="0"/>
              <a:t>atomična formula za unarne funkcije </a:t>
            </a:r>
            <a:r>
              <a:rPr lang="el-GR" i="1" dirty="0"/>
              <a:t>α </a:t>
            </a:r>
            <a:r>
              <a:rPr lang="sr-Latn-RS" dirty="0"/>
              <a:t>i</a:t>
            </a:r>
            <a:r>
              <a:rPr lang="el-GR" dirty="0"/>
              <a:t> </a:t>
            </a:r>
            <a:r>
              <a:rPr lang="el-GR" i="1" dirty="0"/>
              <a:t>β</a:t>
            </a:r>
            <a:r>
              <a:rPr lang="sr-Latn-RS" dirty="0"/>
              <a:t>?</a:t>
            </a:r>
            <a:endParaRPr lang="en-GB" dirty="0"/>
          </a:p>
          <a:p>
            <a:r>
              <a:rPr lang="sr-Latn-RS" dirty="0" smtClean="0"/>
              <a:t>Ne, pošto funkcijske varijable unarnih funkcija nisu termovi</a:t>
            </a:r>
          </a:p>
          <a:p>
            <a:r>
              <a:rPr lang="sr-Latn-RS" dirty="0" smtClean="0"/>
              <a:t>Moglo bi se predstaviti kao </a:t>
            </a:r>
            <a:r>
              <a:rPr lang="en-GB" dirty="0"/>
              <a:t>∀</a:t>
            </a:r>
            <a:r>
              <a:rPr lang="en-GB" i="1" dirty="0"/>
              <a:t>x(</a:t>
            </a:r>
            <a:r>
              <a:rPr lang="el-GR" i="1" dirty="0"/>
              <a:t>α(</a:t>
            </a:r>
            <a:r>
              <a:rPr lang="en-GB" i="1" dirty="0"/>
              <a:t>x) </a:t>
            </a:r>
            <a:r>
              <a:rPr lang="en-GB" dirty="0"/>
              <a:t>= </a:t>
            </a:r>
            <a:r>
              <a:rPr lang="el-GR" i="1" dirty="0"/>
              <a:t>β(</a:t>
            </a:r>
            <a:r>
              <a:rPr lang="en-GB" i="1" dirty="0"/>
              <a:t>x</a:t>
            </a:r>
            <a:r>
              <a:rPr lang="en-GB" i="1" dirty="0" smtClean="0"/>
              <a:t>))</a:t>
            </a:r>
            <a:endParaRPr lang="sr-Latn-RS" i="1" dirty="0" smtClean="0"/>
          </a:p>
          <a:p>
            <a:r>
              <a:rPr lang="sr-Latn-RS" dirty="0" smtClean="0"/>
              <a:t>Slično </a:t>
            </a:r>
            <a:r>
              <a:rPr lang="en-GB" i="1" dirty="0"/>
              <a:t>p </a:t>
            </a:r>
            <a:r>
              <a:rPr lang="en-GB" dirty="0"/>
              <a:t>= </a:t>
            </a:r>
            <a:r>
              <a:rPr lang="en-GB" i="1" dirty="0" smtClean="0"/>
              <a:t>q</a:t>
            </a:r>
            <a:r>
              <a:rPr lang="sr-Latn-RS" i="1" dirty="0" smtClean="0"/>
              <a:t> </a:t>
            </a:r>
            <a:r>
              <a:rPr lang="sr-Latn-RS" dirty="0" smtClean="0"/>
              <a:t>bi mogao da bude skraćeni zapis za </a:t>
            </a:r>
            <a:r>
              <a:rPr lang="en-GB" dirty="0"/>
              <a:t>∀</a:t>
            </a:r>
            <a:r>
              <a:rPr lang="en-GB" i="1" dirty="0"/>
              <a:t>x(p(x) </a:t>
            </a:r>
            <a:r>
              <a:rPr lang="en-GB" dirty="0"/>
              <a:t>↔ </a:t>
            </a:r>
            <a:r>
              <a:rPr lang="en-GB" i="1" dirty="0"/>
              <a:t>q(x))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58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Tranzitivno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Uslov </a:t>
            </a:r>
            <a:r>
              <a:rPr lang="sr-Latn-RS" i="1" dirty="0" smtClean="0"/>
              <a:t>„Q je tranzitivno zatvaranje P“ </a:t>
            </a:r>
            <a:r>
              <a:rPr lang="sr-Latn-RS" dirty="0" smtClean="0"/>
              <a:t>u logici drugog reda bi mogao da se predstavi kao:</a:t>
            </a:r>
          </a:p>
          <a:p>
            <a:pPr marL="0" indent="0" algn="ctr">
              <a:buNone/>
            </a:pPr>
            <a:r>
              <a:rPr lang="es-ES" dirty="0"/>
              <a:t>∀</a:t>
            </a:r>
            <a:r>
              <a:rPr lang="es-ES" i="1" dirty="0" err="1"/>
              <a:t>xy</a:t>
            </a:r>
            <a:r>
              <a:rPr lang="es-ES" i="1" dirty="0"/>
              <a:t>(Q(x, y) </a:t>
            </a:r>
            <a:r>
              <a:rPr lang="es-ES" dirty="0"/>
              <a:t>↔ ∀</a:t>
            </a:r>
            <a:r>
              <a:rPr lang="es-ES" i="1" dirty="0"/>
              <a:t>q(F(q) </a:t>
            </a:r>
            <a:r>
              <a:rPr lang="es-ES" dirty="0"/>
              <a:t>→ </a:t>
            </a:r>
            <a:r>
              <a:rPr lang="es-ES" i="1" dirty="0"/>
              <a:t>q(x, y</a:t>
            </a:r>
            <a:r>
              <a:rPr lang="es-ES" i="1" dirty="0" smtClean="0"/>
              <a:t>))),</a:t>
            </a:r>
            <a:endParaRPr lang="sr-Latn-RS" i="1" dirty="0" smtClean="0"/>
          </a:p>
          <a:p>
            <a:r>
              <a:rPr lang="sr-Latn-RS" i="1" dirty="0" smtClean="0"/>
              <a:t>Pri čemu F(q) označava</a:t>
            </a:r>
          </a:p>
          <a:p>
            <a:pPr marL="0" indent="0" algn="ctr">
              <a:buNone/>
            </a:pPr>
            <a:r>
              <a:rPr lang="es-ES" dirty="0"/>
              <a:t>∀</a:t>
            </a:r>
            <a:r>
              <a:rPr lang="es-ES" i="1" dirty="0"/>
              <a:t>x</a:t>
            </a:r>
            <a:r>
              <a:rPr lang="es-ES" dirty="0"/>
              <a:t>1</a:t>
            </a:r>
            <a:r>
              <a:rPr lang="es-ES" i="1" dirty="0"/>
              <a:t>y</a:t>
            </a:r>
            <a:r>
              <a:rPr lang="es-ES" dirty="0"/>
              <a:t>1</a:t>
            </a:r>
            <a:r>
              <a:rPr lang="es-ES" i="1" dirty="0"/>
              <a:t>(P (x</a:t>
            </a:r>
            <a:r>
              <a:rPr lang="es-ES" dirty="0"/>
              <a:t>1</a:t>
            </a:r>
            <a:r>
              <a:rPr lang="es-ES" i="1" dirty="0"/>
              <a:t>, y</a:t>
            </a:r>
            <a:r>
              <a:rPr lang="es-ES" dirty="0"/>
              <a:t>1</a:t>
            </a:r>
            <a:r>
              <a:rPr lang="es-ES" i="1" dirty="0"/>
              <a:t>) </a:t>
            </a:r>
            <a:r>
              <a:rPr lang="es-ES" dirty="0"/>
              <a:t>→ </a:t>
            </a:r>
            <a:r>
              <a:rPr lang="es-ES" i="1" dirty="0"/>
              <a:t>q(x</a:t>
            </a:r>
            <a:r>
              <a:rPr lang="es-ES" dirty="0"/>
              <a:t>1</a:t>
            </a:r>
            <a:r>
              <a:rPr lang="es-ES" i="1" dirty="0"/>
              <a:t>, y</a:t>
            </a:r>
            <a:r>
              <a:rPr lang="es-ES" dirty="0"/>
              <a:t>1</a:t>
            </a:r>
            <a:r>
              <a:rPr lang="es-ES" i="1" dirty="0"/>
              <a:t>))</a:t>
            </a:r>
          </a:p>
          <a:p>
            <a:pPr marL="0" indent="0" algn="ctr">
              <a:buNone/>
            </a:pPr>
            <a:r>
              <a:rPr lang="en-GB" dirty="0"/>
              <a:t>∧ ∀</a:t>
            </a:r>
            <a:r>
              <a:rPr lang="en-GB" i="1" dirty="0"/>
              <a:t>x</a:t>
            </a:r>
            <a:r>
              <a:rPr lang="en-GB" dirty="0"/>
              <a:t>1</a:t>
            </a:r>
            <a:r>
              <a:rPr lang="en-GB" i="1" dirty="0"/>
              <a:t>y</a:t>
            </a:r>
            <a:r>
              <a:rPr lang="en-GB" dirty="0"/>
              <a:t>1</a:t>
            </a:r>
            <a:r>
              <a:rPr lang="en-GB" i="1" dirty="0"/>
              <a:t>z</a:t>
            </a:r>
            <a:r>
              <a:rPr lang="en-GB" dirty="0"/>
              <a:t>1</a:t>
            </a:r>
            <a:r>
              <a:rPr lang="en-GB" i="1" dirty="0"/>
              <a:t>((q(x</a:t>
            </a:r>
            <a:r>
              <a:rPr lang="en-GB" dirty="0"/>
              <a:t>1</a:t>
            </a:r>
            <a:r>
              <a:rPr lang="en-GB" i="1" dirty="0"/>
              <a:t>, y</a:t>
            </a:r>
            <a:r>
              <a:rPr lang="en-GB" dirty="0"/>
              <a:t>1</a:t>
            </a:r>
            <a:r>
              <a:rPr lang="en-GB" i="1" dirty="0"/>
              <a:t>) </a:t>
            </a:r>
            <a:r>
              <a:rPr lang="en-GB" dirty="0"/>
              <a:t>∧ </a:t>
            </a:r>
            <a:r>
              <a:rPr lang="en-GB" i="1" dirty="0"/>
              <a:t>q(y</a:t>
            </a:r>
            <a:r>
              <a:rPr lang="en-GB" dirty="0"/>
              <a:t>1</a:t>
            </a:r>
            <a:r>
              <a:rPr lang="en-GB" i="1" dirty="0"/>
              <a:t>, z</a:t>
            </a:r>
            <a:r>
              <a:rPr lang="en-GB" dirty="0"/>
              <a:t>1</a:t>
            </a:r>
            <a:r>
              <a:rPr lang="en-GB" i="1" dirty="0"/>
              <a:t>)) </a:t>
            </a:r>
            <a:r>
              <a:rPr lang="en-GB" dirty="0"/>
              <a:t>→ </a:t>
            </a:r>
            <a:r>
              <a:rPr lang="en-GB" i="1" dirty="0"/>
              <a:t>q(x</a:t>
            </a:r>
            <a:r>
              <a:rPr lang="en-GB" dirty="0"/>
              <a:t>1</a:t>
            </a:r>
            <a:r>
              <a:rPr lang="en-GB" i="1" dirty="0"/>
              <a:t>, z</a:t>
            </a:r>
            <a:r>
              <a:rPr lang="en-GB" dirty="0"/>
              <a:t>1</a:t>
            </a:r>
            <a:r>
              <a:rPr lang="en-GB" i="1" dirty="0"/>
              <a:t>))</a:t>
            </a:r>
            <a:endParaRPr lang="sr-Latn-RS" i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94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Domensko zatvaranje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Domensko zatvaranje signature </a:t>
            </a:r>
            <a:r>
              <a:rPr lang="en-GB" dirty="0"/>
              <a:t>{</a:t>
            </a:r>
            <a:r>
              <a:rPr lang="en-GB" i="1" dirty="0"/>
              <a:t>c, f </a:t>
            </a:r>
            <a:r>
              <a:rPr lang="en-GB" dirty="0" smtClean="0"/>
              <a:t>}</a:t>
            </a:r>
            <a:r>
              <a:rPr lang="sr-Latn-RS" dirty="0" smtClean="0"/>
              <a:t> može se predstaviti kao</a:t>
            </a:r>
          </a:p>
          <a:p>
            <a:pPr marL="0" indent="0" algn="ctr">
              <a:buNone/>
            </a:pPr>
            <a:r>
              <a:rPr lang="en-GB" dirty="0"/>
              <a:t>∀</a:t>
            </a:r>
            <a:r>
              <a:rPr lang="en-GB" i="1" dirty="0"/>
              <a:t>p(G(p) </a:t>
            </a:r>
            <a:r>
              <a:rPr lang="en-GB" dirty="0"/>
              <a:t>→ ∀</a:t>
            </a:r>
            <a:r>
              <a:rPr lang="en-GB" i="1" dirty="0"/>
              <a:t>x p(x</a:t>
            </a:r>
            <a:r>
              <a:rPr lang="en-GB" i="1" dirty="0" smtClean="0"/>
              <a:t>)),</a:t>
            </a:r>
            <a:endParaRPr lang="sr-Latn-RS" i="1" dirty="0" smtClean="0"/>
          </a:p>
          <a:p>
            <a:r>
              <a:rPr lang="sr-Latn-RS" i="1" dirty="0" smtClean="0"/>
              <a:t>Pri čemu je G(p) znači</a:t>
            </a:r>
          </a:p>
          <a:p>
            <a:pPr marL="0" indent="0" algn="ctr">
              <a:buNone/>
            </a:pPr>
            <a:r>
              <a:rPr lang="en-GB" i="1" dirty="0"/>
              <a:t>p(c) </a:t>
            </a:r>
            <a:r>
              <a:rPr lang="en-GB" dirty="0"/>
              <a:t>∧ ∀</a:t>
            </a:r>
            <a:r>
              <a:rPr lang="en-GB" i="1" dirty="0"/>
              <a:t>x(p(x) </a:t>
            </a:r>
            <a:r>
              <a:rPr lang="en-GB" dirty="0"/>
              <a:t>→ </a:t>
            </a:r>
            <a:r>
              <a:rPr lang="en-GB" i="1" dirty="0"/>
              <a:t>p(f (x)))</a:t>
            </a:r>
            <a:endParaRPr lang="sr-Latn-RS" i="1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505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 vs FOL vs DL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Logički sistem je </a:t>
            </a:r>
          </a:p>
          <a:p>
            <a:pPr lvl="1"/>
            <a:r>
              <a:rPr lang="sr-Latn-RS" b="1" dirty="0" smtClean="0"/>
              <a:t>Sound</a:t>
            </a:r>
            <a:r>
              <a:rPr lang="sr-Latn-RS" dirty="0" smtClean="0"/>
              <a:t> – ako rezonovanjem nad netačnim iskazima nikada ne dolazimo tačnih zaključaka</a:t>
            </a:r>
          </a:p>
          <a:p>
            <a:pPr lvl="1"/>
            <a:r>
              <a:rPr lang="sr-Latn-RS" b="1" dirty="0" smtClean="0"/>
              <a:t>Complete</a:t>
            </a:r>
            <a:r>
              <a:rPr lang="sr-Latn-RS" dirty="0" smtClean="0"/>
              <a:t> – svi tačni iskazi mogu se i dokazati</a:t>
            </a:r>
          </a:p>
          <a:p>
            <a:pPr lvl="1"/>
            <a:r>
              <a:rPr lang="sr-Latn-RS" b="1" dirty="0" smtClean="0"/>
              <a:t>Odlučiv </a:t>
            </a:r>
            <a:r>
              <a:rPr lang="sr-Latn-RS" dirty="0" smtClean="0"/>
              <a:t>(</a:t>
            </a:r>
            <a:r>
              <a:rPr lang="sr-Latn-RS" b="1" dirty="0" smtClean="0"/>
              <a:t>decidable</a:t>
            </a:r>
            <a:r>
              <a:rPr lang="sr-Latn-RS" dirty="0" smtClean="0"/>
              <a:t>) – ukoliko postoji efikasna metoda koja (moguće je napisati program koji) određuje da li je formula teorema za zadatu bazu znanja. </a:t>
            </a:r>
          </a:p>
          <a:p>
            <a:r>
              <a:rPr lang="sr-Latn-RS" dirty="0"/>
              <a:t>Propoziciona logika – sound, complete, </a:t>
            </a:r>
            <a:r>
              <a:rPr lang="sr-Latn-RS" dirty="0" smtClean="0"/>
              <a:t>decidable, ali</a:t>
            </a:r>
            <a:r>
              <a:rPr lang="en-GB" dirty="0" smtClean="0"/>
              <a:t> </a:t>
            </a:r>
            <a:r>
              <a:rPr lang="en-GB" dirty="0" err="1" smtClean="0"/>
              <a:t>nije</a:t>
            </a:r>
            <a:r>
              <a:rPr lang="sr-Latn-RS" smtClean="0"/>
              <a:t> </a:t>
            </a:r>
            <a:r>
              <a:rPr lang="sr-Latn-RS" dirty="0" smtClean="0"/>
              <a:t>dovoljno ekspresivna za predstavljanje složenijeg znanja</a:t>
            </a:r>
          </a:p>
          <a:p>
            <a:r>
              <a:rPr lang="sr-Latn-RS" dirty="0" smtClean="0"/>
              <a:t>FOL – ekspresvina, sound, complete, ali nije odlučiva</a:t>
            </a:r>
          </a:p>
          <a:p>
            <a:r>
              <a:rPr lang="sr-Latn-RS" dirty="0" smtClean="0"/>
              <a:t>DL – ekspresivnija od PL, sound, complete, decidable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1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Deskriptivna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Familija jezika za predstavljanje znanja na struktuiran i formalno rigorozan način</a:t>
            </a:r>
          </a:p>
          <a:p>
            <a:r>
              <a:rPr lang="sr-Latn-RS" dirty="0" smtClean="0"/>
              <a:t>Naziv deskriptivna (opisna) stoji jer se domenski koncepti predstavljaju pomoću </a:t>
            </a:r>
            <a:r>
              <a:rPr lang="sr-Latn-RS" i="1" dirty="0" smtClean="0"/>
              <a:t>opisa (deskripcija)</a:t>
            </a:r>
          </a:p>
          <a:p>
            <a:pPr lvl="1"/>
            <a:r>
              <a:rPr lang="sr-Latn-RS" dirty="0" smtClean="0"/>
              <a:t>Deskripcije su izrazi sačinjeni od </a:t>
            </a:r>
            <a:r>
              <a:rPr lang="sr-Latn-RS" i="1" dirty="0" smtClean="0"/>
              <a:t>atomičnih koncepata</a:t>
            </a:r>
            <a:r>
              <a:rPr lang="sr-Latn-RS" dirty="0" smtClean="0"/>
              <a:t> (unarnih predikata) i </a:t>
            </a:r>
            <a:r>
              <a:rPr lang="sr-Latn-RS" i="1" dirty="0" smtClean="0"/>
              <a:t>atomičnih rola </a:t>
            </a:r>
            <a:r>
              <a:rPr lang="sr-Latn-RS" dirty="0" smtClean="0"/>
              <a:t>(binarnih predikata)</a:t>
            </a:r>
          </a:p>
          <a:p>
            <a:pPr lvl="1"/>
            <a:r>
              <a:rPr lang="sr-Latn-RS" dirty="0" smtClean="0"/>
              <a:t>Konstrukti koji se koriste za pravljenje deskripcija zavise od konkretne logike (iz familije deskriptivnih logika)</a:t>
            </a:r>
          </a:p>
          <a:p>
            <a:r>
              <a:rPr lang="sr-Latn-RS" dirty="0" smtClean="0"/>
              <a:t>Razlikuju se od semantičkih mreža i frejmova po tome što imaju striktno definisanu, formalnu, </a:t>
            </a:r>
            <a:r>
              <a:rPr lang="sr-Latn-RS" i="1" dirty="0" smtClean="0"/>
              <a:t>logičku semantiku</a:t>
            </a:r>
          </a:p>
          <a:p>
            <a:endParaRPr lang="sr-Latn-RS" i="1" dirty="0" smtClean="0"/>
          </a:p>
        </p:txBody>
      </p:sp>
    </p:spTree>
    <p:extLst>
      <p:ext uri="{BB962C8B-B14F-4D97-AF65-F5344CB8AC3E}">
        <p14:creationId xmlns:p14="http://schemas.microsoft.com/office/powerpoint/2010/main" val="23630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“A </a:t>
                </a:r>
                <a:r>
                  <a:rPr lang="en-GB" dirty="0" smtClean="0"/>
                  <a:t>man</a:t>
                </a:r>
                <a:r>
                  <a:rPr lang="sr-Latn-RS" dirty="0" smtClean="0"/>
                  <a:t> </a:t>
                </a:r>
                <a:r>
                  <a:rPr lang="en-GB" dirty="0" smtClean="0"/>
                  <a:t>that </a:t>
                </a:r>
                <a:r>
                  <a:rPr lang="en-GB" dirty="0"/>
                  <a:t>is married to a doctor, and all of whose children are either doctors or professors</a:t>
                </a:r>
                <a:r>
                  <a:rPr lang="en-GB" dirty="0" smtClean="0"/>
                  <a:t>.”</a:t>
                </a:r>
                <a:endParaRPr lang="sr-Latn-RS" dirty="0" smtClean="0"/>
              </a:p>
              <a:p>
                <a:pPr marL="0" indent="0">
                  <a:buNone/>
                </a:pPr>
                <a:endParaRPr lang="sr-Latn-R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mtClean="0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 smtClean="0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smtClean="0"/>
                        <m:t>(∃</m:t>
                      </m:r>
                      <m:r>
                        <m:rPr>
                          <m:nor/>
                        </m:rPr>
                        <a:rPr lang="en-GB" smtClean="0"/>
                        <m:t>married</m:t>
                      </m:r>
                      <m:r>
                        <m:rPr>
                          <m:nor/>
                        </m:rPr>
                        <a:rPr lang="en-GB" i="1" smtClean="0"/>
                        <m:t>.</m:t>
                      </m:r>
                      <m:r>
                        <m:rPr>
                          <m:nor/>
                        </m:rPr>
                        <a:rPr lang="en-GB" smtClean="0"/>
                        <m:t>Doctor</m:t>
                      </m:r>
                      <m:r>
                        <m:rPr>
                          <m:nor/>
                        </m:rPr>
                        <a:rPr lang="en-GB" smtClean="0"/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smtClean="0"/>
                        <m:t>(∀</m:t>
                      </m:r>
                      <m:r>
                        <m:rPr>
                          <m:nor/>
                        </m:rPr>
                        <a:rPr lang="en-GB" smtClean="0"/>
                        <m:t>hasChild</m:t>
                      </m:r>
                      <m:r>
                        <m:rPr>
                          <m:nor/>
                        </m:rPr>
                        <a:rPr lang="en-GB" i="1" smtClean="0"/>
                        <m:t>.</m:t>
                      </m:r>
                      <m:r>
                        <m:rPr>
                          <m:nor/>
                        </m:rPr>
                        <a:rPr lang="en-GB" smtClean="0"/>
                        <m:t>(</m:t>
                      </m:r>
                      <m:r>
                        <m:rPr>
                          <m:nor/>
                        </m:rPr>
                        <a:rPr lang="en-GB" smtClean="0"/>
                        <m:t>Doctor</m:t>
                      </m:r>
                      <m:r>
                        <m:rPr>
                          <m:nor/>
                        </m:rPr>
                        <a:rPr lang="en-GB" smtClean="0"/>
                        <m:t> 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 smtClean="0"/>
                        <m:t>Professor</m:t>
                      </m:r>
                      <m:r>
                        <m:rPr>
                          <m:nor/>
                        </m:rPr>
                        <a:rPr lang="en-GB" smtClean="0"/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65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sr-Latn-RS" dirty="0" smtClean="0"/>
                  <a:t>Ovaj primer uključuje bulovske konstrukte:</a:t>
                </a:r>
              </a:p>
              <a:p>
                <a:pPr lvl="1"/>
                <a:r>
                  <a:rPr lang="sr-Latn-RS" i="1" dirty="0" smtClean="0"/>
                  <a:t>Konjunkciju</a:t>
                </a:r>
                <a:r>
                  <a:rPr lang="sr-Latn-RS" dirty="0" smtClean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⊓</m:t>
                    </m:r>
                  </m:oMath>
                </a14:m>
                <a:r>
                  <a:rPr lang="sr-Latn-RS" dirty="0" smtClean="0"/>
                  <a:t> koja se interpretira kao presek skupova</a:t>
                </a:r>
              </a:p>
              <a:p>
                <a:pPr lvl="1"/>
                <a:r>
                  <a:rPr lang="sr-Latn-RS" i="1" dirty="0" smtClean="0"/>
                  <a:t>Disjunkciju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</m:oMath>
                </a14:m>
                <a:r>
                  <a:rPr lang="sr-Latn-RS" i="1" dirty="0" smtClean="0"/>
                  <a:t> </a:t>
                </a:r>
                <a:r>
                  <a:rPr lang="sr-Latn-RS" dirty="0" smtClean="0"/>
                  <a:t>koja se interpretira kao unija skupova</a:t>
                </a:r>
              </a:p>
              <a:p>
                <a:pPr lvl="1"/>
                <a:r>
                  <a:rPr lang="sr-Latn-RS" i="1" dirty="0" smtClean="0"/>
                  <a:t>Negaciju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¬</m:t>
                    </m:r>
                  </m:oMath>
                </a14:m>
                <a:r>
                  <a:rPr lang="sr-Latn-RS" i="1" dirty="0" smtClean="0"/>
                  <a:t> </a:t>
                </a:r>
                <a:r>
                  <a:rPr lang="sr-Latn-RS" dirty="0" smtClean="0"/>
                  <a:t>koja se interpretira kao komplement skupa</a:t>
                </a:r>
              </a:p>
              <a:p>
                <a:r>
                  <a:rPr lang="sr-Latn-RS" dirty="0" smtClean="0"/>
                  <a:t>I ograničenja</a:t>
                </a:r>
              </a:p>
              <a:p>
                <a:pPr lvl="1"/>
                <a:r>
                  <a:rPr lang="sr-Latn-RS" dirty="0" smtClean="0"/>
                  <a:t>Egzistencijalno ograničenje </a:t>
                </a:r>
                <a:r>
                  <a:rPr lang="en-GB" dirty="0"/>
                  <a:t>∃</a:t>
                </a:r>
                <a:r>
                  <a:rPr lang="en-GB" i="1" dirty="0" err="1" smtClean="0"/>
                  <a:t>r.C</a:t>
                </a:r>
                <a:endParaRPr lang="sr-Latn-RS" i="1" dirty="0" smtClean="0"/>
              </a:p>
              <a:p>
                <a:pPr lvl="1"/>
                <a:r>
                  <a:rPr lang="sr-Latn-RS" dirty="0" smtClean="0"/>
                  <a:t>Ograničenje vrednosti </a:t>
                </a:r>
                <a:r>
                  <a:rPr lang="en-GB" dirty="0"/>
                  <a:t>∀</a:t>
                </a:r>
                <a:r>
                  <a:rPr lang="en-GB" i="1" dirty="0" err="1" smtClean="0"/>
                  <a:t>r.C</a:t>
                </a:r>
                <a:endParaRPr lang="sr-Latn-RS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399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Osoba (na primer Pera) pripada klasi </a:t>
                </a:r>
                <a:r>
                  <a:rPr lang="en-GB" dirty="0"/>
                  <a:t>∃</a:t>
                </a:r>
                <a:r>
                  <a:rPr lang="en-GB" dirty="0" err="1" smtClean="0"/>
                  <a:t>married</a:t>
                </a:r>
                <a:r>
                  <a:rPr lang="en-GB" i="1" dirty="0" err="1" smtClean="0"/>
                  <a:t>.</a:t>
                </a:r>
                <a:r>
                  <a:rPr lang="en-GB" dirty="0" err="1" smtClean="0"/>
                  <a:t>Doctor</a:t>
                </a:r>
                <a:r>
                  <a:rPr lang="sr-Latn-RS" dirty="0" smtClean="0"/>
                  <a:t> ako postoji makar jedan indiviual klase Doctor za koji je Pera oženjen</a:t>
                </a:r>
              </a:p>
              <a:p>
                <a:r>
                  <a:rPr lang="sr-Latn-RS" dirty="0" smtClean="0"/>
                  <a:t>Osoba (na primer Pera) pripada klasi </a:t>
                </a:r>
                <a:r>
                  <a:rPr lang="en-GB" dirty="0"/>
                  <a:t>∀</a:t>
                </a:r>
                <a:r>
                  <a:rPr lang="en-GB" dirty="0" err="1" smtClean="0"/>
                  <a:t>hasChild</a:t>
                </a:r>
                <a:r>
                  <a:rPr lang="en-GB" i="1" dirty="0" smtClean="0"/>
                  <a:t>.</a:t>
                </a:r>
                <a:r>
                  <a:rPr lang="en-GB" dirty="0" smtClean="0"/>
                  <a:t>(Doctor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/>
                        <a:ea typeface="Cambria Math"/>
                      </a:rPr>
                      <m:t>⊔</m:t>
                    </m:r>
                  </m:oMath>
                </a14:m>
                <a:r>
                  <a:rPr lang="en-GB" dirty="0"/>
                  <a:t> Professor</a:t>
                </a:r>
                <a:r>
                  <a:rPr lang="en-GB" dirty="0" smtClean="0"/>
                  <a:t>)</a:t>
                </a:r>
                <a:r>
                  <a:rPr lang="sr-Latn-RS" dirty="0" smtClean="0"/>
                  <a:t> ako su svi individuali koji se nalaze na svojstvu hasChild individuala Pere individuali klase Doctor ili klase Profesor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66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Baza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Od deskripcije koncepata prave se iskazi koji čine bazu znanja</a:t>
            </a:r>
          </a:p>
          <a:p>
            <a:r>
              <a:rPr lang="sr-Latn-RS" dirty="0" smtClean="0"/>
              <a:t>Baza znanja najčešće ima dva dela:</a:t>
            </a:r>
          </a:p>
          <a:p>
            <a:pPr lvl="1"/>
            <a:r>
              <a:rPr lang="sr-Latn-RS" dirty="0" smtClean="0"/>
              <a:t>TBox</a:t>
            </a:r>
          </a:p>
          <a:p>
            <a:pPr lvl="1"/>
            <a:r>
              <a:rPr lang="sr-Latn-RS" dirty="0" smtClean="0"/>
              <a:t>ABox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09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Terminološki deo baze znanja</a:t>
            </a:r>
          </a:p>
          <a:p>
            <a:r>
              <a:rPr lang="sr-Latn-RS" dirty="0" smtClean="0"/>
              <a:t>Opis relevantnih ideja domena primene</a:t>
            </a:r>
          </a:p>
          <a:p>
            <a:pPr lvl="1"/>
            <a:r>
              <a:rPr lang="sr-Latn-RS" dirty="0" smtClean="0"/>
              <a:t>Svojstva koncepata i rola i veze među njima</a:t>
            </a:r>
          </a:p>
          <a:p>
            <a:pPr lvl="1"/>
            <a:r>
              <a:rPr lang="sr-Latn-RS" dirty="0" smtClean="0"/>
              <a:t>Analogno shemi baze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3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Primer pravila</a:t>
            </a:r>
            <a:endParaRPr lang="el-GR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43354" y="1827214"/>
            <a:ext cx="7913077" cy="4446587"/>
          </a:xfrm>
        </p:spPr>
        <p:txBody>
          <a:bodyPr/>
          <a:lstStyle/>
          <a:p>
            <a:pPr eaLnBrk="1" hangingPunct="1"/>
            <a:r>
              <a:rPr lang="en-US" sz="2500" dirty="0" smtClean="0"/>
              <a:t>R0:</a:t>
            </a:r>
          </a:p>
          <a:p>
            <a:pPr lvl="1" eaLnBrk="1" hangingPunct="1"/>
            <a:r>
              <a:rPr lang="en-US" sz="2100" dirty="0" smtClean="0"/>
              <a:t>IF (bill </a:t>
            </a:r>
            <a:r>
              <a:rPr lang="en-US" sz="2100" dirty="0" smtClean="0">
                <a:sym typeface="Symbol" pitchFamily="18" charset="2"/>
              </a:rPr>
              <a:t> name &lt;BILL&gt;  status due   			   	   amount &lt;AMOUNT&gt;)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(account  name checking  balance &lt;BALANCE&gt;  	      (&lt;BALANCE&gt; ≥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THEN (assert (pay  item &lt;BILL&gt;))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(remove (bill  name &lt;BILL&gt;  status 		         	       due  amount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(remove (account  name checking  		       	       balance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(assert (account  name checking  balance 		       (&lt;BALANCE&gt; - &lt;AMOUNT&gt;)))</a:t>
            </a:r>
            <a:endParaRPr lang="el-GR" sz="2100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10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sr-Latn-RS" dirty="0"/>
                  <a:t>U svom najjednostavnijem obliku, TBox sadrži nazive kompleksnih opisa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5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433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TBox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Izražajnije logike dozvoljavaju da TBox sadrži i opise opštijih aksioma kao što je: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⊑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dirty="0"/>
                  <a:t>(jedino ljudi mogu da imaju decu koja su ljudi</a:t>
                </a:r>
                <a:r>
                  <a:rPr lang="sr-Latn-RS" dirty="0" smtClean="0"/>
                  <a:t>)</a:t>
                </a:r>
              </a:p>
              <a:p>
                <a:r>
                  <a:rPr lang="sr-Latn-RS" dirty="0" smtClean="0"/>
                  <a:t>Za razliku od prošlog primera, ovaj primer ne definiše pojam</a:t>
                </a:r>
              </a:p>
              <a:p>
                <a:pPr lvl="1"/>
                <a:r>
                  <a:rPr lang="sr-Latn-RS" dirty="0" smtClean="0"/>
                  <a:t>Samo ograničava način na koji koncepti i role (Human i hasChild) mogu da se interpretiraju</a:t>
                </a:r>
                <a:r>
                  <a:rPr lang="sr-Latn-RS" dirty="0"/>
                  <a:t>	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 r="-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011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Svi pojmovi koje smo do sada koristili mogu se predstaviti i pomoću logike prvog reda</a:t>
            </a:r>
          </a:p>
          <a:p>
            <a:r>
              <a:rPr lang="sr-Latn-RS" dirty="0" smtClean="0"/>
              <a:t>Zašto bismo koristili deskriptivnu logiku, a ne logiku prvog reda?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Svi pojmovi koje smo do sada koristili mogu se predstaviti i pomoću logike prvog reda</a:t>
            </a:r>
          </a:p>
          <a:p>
            <a:r>
              <a:rPr lang="sr-Latn-RS" dirty="0" smtClean="0"/>
              <a:t>Zašto bismo koristili deskriptivnu logiku, a ne logiku prvog reda?</a:t>
            </a:r>
          </a:p>
          <a:p>
            <a:pPr lvl="1"/>
            <a:r>
              <a:rPr lang="sr-Latn-RS" dirty="0" smtClean="0"/>
              <a:t>Odsustvo varijabli u opisima koncapata čini iskaze TBoxa čitljivijim od odgovarajućih iskaza logike prvog reda</a:t>
            </a:r>
          </a:p>
          <a:p>
            <a:pPr lvl="1"/>
            <a:r>
              <a:rPr lang="sr-Latn-RS" dirty="0" smtClean="0"/>
              <a:t>Deskriptivne logike su pažljivo skrojene tako da spajaju ekspresivnost i odlučivost za važne probleme rezonovanja (više o tome kasnije)</a:t>
            </a:r>
          </a:p>
          <a:p>
            <a:pPr lvl="1"/>
            <a:endParaRPr lang="sr-Latn-RS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9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ABox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Činjenice (asertacioni deo baze znanja) zovu se Abox</a:t>
            </a:r>
          </a:p>
          <a:p>
            <a:r>
              <a:rPr lang="sr-Latn-RS" dirty="0" smtClean="0"/>
              <a:t>Opisuju konkretne situacije navođenjem </a:t>
            </a:r>
            <a:r>
              <a:rPr lang="sr-Latn-RS" i="1" dirty="0" smtClean="0"/>
              <a:t>vrednosti individuala</a:t>
            </a:r>
          </a:p>
          <a:p>
            <a:r>
              <a:rPr lang="sr-Latn-RS" dirty="0" smtClean="0"/>
              <a:t>Analogno podacima u bazi podataka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ABox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HappyMan</a:t>
            </a:r>
            <a:r>
              <a:rPr lang="en-GB" i="1" dirty="0"/>
              <a:t>(</a:t>
            </a:r>
            <a:r>
              <a:rPr lang="en-GB" dirty="0"/>
              <a:t>BOB</a:t>
            </a:r>
            <a:r>
              <a:rPr lang="en-GB" i="1" dirty="0"/>
              <a:t>)</a:t>
            </a:r>
            <a:r>
              <a:rPr lang="sr-Latn-RS" i="1" dirty="0"/>
              <a:t>, </a:t>
            </a:r>
            <a:r>
              <a:rPr lang="en-GB" dirty="0" err="1"/>
              <a:t>hasChild</a:t>
            </a:r>
            <a:r>
              <a:rPr lang="en-GB" i="1" dirty="0"/>
              <a:t>(</a:t>
            </a:r>
            <a:r>
              <a:rPr lang="en-GB" dirty="0"/>
              <a:t>BOB</a:t>
            </a:r>
            <a:r>
              <a:rPr lang="en-GB" i="1" dirty="0"/>
              <a:t>,</a:t>
            </a:r>
            <a:r>
              <a:rPr lang="en-GB" dirty="0"/>
              <a:t>MARY</a:t>
            </a:r>
            <a:r>
              <a:rPr lang="en-GB" i="1" dirty="0"/>
              <a:t>)</a:t>
            </a:r>
            <a:r>
              <a:rPr lang="sr-Latn-RS" i="1" dirty="0"/>
              <a:t>, </a:t>
            </a:r>
            <a:r>
              <a:rPr lang="en-GB" dirty="0"/>
              <a:t>￢Doctor</a:t>
            </a:r>
            <a:r>
              <a:rPr lang="en-GB" i="1" dirty="0"/>
              <a:t>(</a:t>
            </a:r>
            <a:r>
              <a:rPr lang="en-GB" dirty="0"/>
              <a:t>MARY</a:t>
            </a:r>
            <a:r>
              <a:rPr lang="en-GB" i="1" dirty="0"/>
              <a:t>)</a:t>
            </a:r>
            <a:endParaRPr lang="en-GB" dirty="0"/>
          </a:p>
          <a:p>
            <a:r>
              <a:rPr lang="sr-Latn-RS" dirty="0" smtClean="0"/>
              <a:t>Individual Bob pripada konceptu HappyMan</a:t>
            </a:r>
          </a:p>
          <a:p>
            <a:r>
              <a:rPr lang="sr-Latn-RS" dirty="0" smtClean="0"/>
              <a:t>Individual Bob je u relaciji hasChild sa Mary</a:t>
            </a:r>
          </a:p>
          <a:p>
            <a:r>
              <a:rPr lang="sr-Latn-RS" dirty="0" smtClean="0"/>
              <a:t>Individual Mary ne pripada konceptu Doctor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31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Rezonovanje u DL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Sistemi bazirani na znanju koji koriste DL omogućuju aut</a:t>
            </a:r>
            <a:r>
              <a:rPr lang="en-GB" dirty="0" smtClean="0"/>
              <a:t>o</a:t>
            </a:r>
            <a:r>
              <a:rPr lang="sr-Latn-RS" dirty="0" smtClean="0"/>
              <a:t>matsku dedukciju </a:t>
            </a:r>
            <a:r>
              <a:rPr lang="sr-Latn-RS" i="1" dirty="0" smtClean="0"/>
              <a:t>implicitnog znanja</a:t>
            </a:r>
            <a:r>
              <a:rPr lang="sr-Latn-RS" dirty="0" smtClean="0"/>
              <a:t> iz </a:t>
            </a:r>
            <a:r>
              <a:rPr lang="sr-Latn-RS" i="1" dirty="0" smtClean="0"/>
              <a:t>eksplicitno predstavljenog znanja</a:t>
            </a:r>
          </a:p>
          <a:p>
            <a:pPr lvl="1"/>
            <a:r>
              <a:rPr lang="sr-Latn-RS" dirty="0" smtClean="0"/>
              <a:t>Garantuju </a:t>
            </a:r>
            <a:r>
              <a:rPr lang="sr-Latn-RS" b="1" dirty="0" smtClean="0"/>
              <a:t>tačan odgovor</a:t>
            </a:r>
            <a:r>
              <a:rPr lang="sr-Latn-RS" dirty="0" smtClean="0"/>
              <a:t> u </a:t>
            </a:r>
            <a:r>
              <a:rPr lang="sr-Latn-RS" b="1" dirty="0" smtClean="0"/>
              <a:t>konačnom vremenu</a:t>
            </a:r>
          </a:p>
          <a:p>
            <a:r>
              <a:rPr lang="sr-Latn-RS" dirty="0" smtClean="0"/>
              <a:t>Za razliku od (većine) baza podataka, prilikom rezonovanja u obzir se uzimaju i terminološki iskazi (shema, TBox) i asertacioni iskazi (podaci, činjenice, ABox)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14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Rezonovanje u DL sistemima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Algoritam obuhvatanja</a:t>
            </a:r>
          </a:p>
          <a:p>
            <a:r>
              <a:rPr lang="sr-Latn-RS" dirty="0" smtClean="0"/>
              <a:t>Algoritam instanciranja</a:t>
            </a:r>
          </a:p>
          <a:p>
            <a:r>
              <a:rPr lang="sr-Latn-RS" dirty="0" smtClean="0"/>
              <a:t>Algoritam konzistentnosti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75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obuhvatanja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Algoritam obuhvatanje (</a:t>
            </a:r>
            <a:r>
              <a:rPr lang="sr-Latn-RS" i="1" dirty="0" smtClean="0"/>
              <a:t>s</a:t>
            </a:r>
            <a:r>
              <a:rPr lang="en-GB" i="1" dirty="0" err="1" smtClean="0"/>
              <a:t>ubsumption</a:t>
            </a:r>
            <a:r>
              <a:rPr lang="sr-Latn-RS" dirty="0" smtClean="0"/>
              <a:t>) određuje relacije podkoncept/nadkoncept</a:t>
            </a:r>
          </a:p>
          <a:p>
            <a:r>
              <a:rPr lang="sr-Latn-RS" dirty="0" smtClean="0"/>
              <a:t>Ako koncept </a:t>
            </a:r>
            <a:r>
              <a:rPr lang="sr-Latn-RS" i="1" dirty="0" smtClean="0"/>
              <a:t>D </a:t>
            </a:r>
            <a:r>
              <a:rPr lang="sr-Latn-RS" dirty="0" smtClean="0"/>
              <a:t>obuhvata koncept </a:t>
            </a:r>
            <a:r>
              <a:rPr lang="sr-Latn-RS" i="1" dirty="0" smtClean="0"/>
              <a:t>C</a:t>
            </a:r>
            <a:r>
              <a:rPr lang="sr-Latn-RS" dirty="0" smtClean="0"/>
              <a:t>, onda su svi individuali koncepta </a:t>
            </a:r>
            <a:r>
              <a:rPr lang="sr-Latn-RS" i="1" dirty="0" smtClean="0"/>
              <a:t>C </a:t>
            </a:r>
            <a:r>
              <a:rPr lang="sr-Latn-RS" dirty="0" smtClean="0"/>
              <a:t>ujedno i individuali koncepta </a:t>
            </a:r>
            <a:r>
              <a:rPr lang="sr-Latn-RS" i="1" dirty="0" smtClean="0"/>
              <a:t>D</a:t>
            </a:r>
          </a:p>
          <a:p>
            <a:r>
              <a:rPr lang="sr-Latn-RS" dirty="0" smtClean="0"/>
              <a:t>Deskripcija koncepta </a:t>
            </a:r>
            <a:r>
              <a:rPr lang="sr-Latn-RS" i="1" dirty="0" smtClean="0"/>
              <a:t>C</a:t>
            </a:r>
            <a:r>
              <a:rPr lang="sr-Latn-RS" dirty="0" smtClean="0"/>
              <a:t> je podskup deskripcije koncepta </a:t>
            </a:r>
            <a:r>
              <a:rPr lang="sr-Latn-RS" i="1" dirty="0" smtClean="0"/>
              <a:t>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973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smtClean="0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b="1"/>
                        <m:t>H</m:t>
                      </m:r>
                      <m:r>
                        <m:rPr>
                          <m:nor/>
                        </m:rPr>
                        <a:rPr lang="sr-Latn-RS" b="1" i="0" smtClean="0"/>
                        <m:t>appyMan</m:t>
                      </m:r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⊑</m:t>
                      </m:r>
                      <m:r>
                        <m:rPr>
                          <m:nor/>
                        </m:rPr>
                        <a:rPr lang="sr-Latn-RS" b="1" i="0" smtClean="0">
                          <a:ea typeface="Cambria Math"/>
                        </a:rPr>
                        <m:t>Human</m:t>
                      </m:r>
                    </m:oMath>
                  </m:oMathPara>
                </a14:m>
                <a:endParaRPr lang="sr-Latn-RS" b="1" dirty="0"/>
              </a:p>
              <a:p>
                <a:endParaRPr lang="sr-Latn-RS" dirty="0"/>
              </a:p>
              <a:p>
                <a:r>
                  <a:rPr lang="sr-Latn-RS" dirty="0" smtClean="0"/>
                  <a:t>U definiciju koncepta </a:t>
                </a:r>
                <a:r>
                  <a:rPr lang="sr-Latn-RS" i="1" dirty="0" smtClean="0"/>
                  <a:t>HappyMan</a:t>
                </a:r>
                <a:r>
                  <a:rPr lang="sr-Latn-RS" dirty="0" smtClean="0"/>
                  <a:t> dodali smo novi aksiom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/>
                      <m:t>HappyMan</m:t>
                    </m:r>
                    <m:r>
                      <a:rPr lang="sr-Latn-RS" b="0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i="1">
                        <a:ea typeface="Cambria Math"/>
                      </a:rPr>
                      <m:t>Human</m:t>
                    </m:r>
                  </m:oMath>
                </a14:m>
                <a:r>
                  <a:rPr lang="sr-Latn-RS" dirty="0" smtClean="0"/>
                  <a:t>)</a:t>
                </a:r>
              </a:p>
              <a:p>
                <a:r>
                  <a:rPr lang="sr-Latn-RS" dirty="0" smtClean="0"/>
                  <a:t>Koncept </a:t>
                </a:r>
                <a:r>
                  <a:rPr lang="sr-Latn-RS" i="1" dirty="0" smtClean="0"/>
                  <a:t>HappyMan </a:t>
                </a:r>
                <a:r>
                  <a:rPr lang="sr-Latn-RS" dirty="0" smtClean="0"/>
                  <a:t>je obuhvaćen konceptom </a:t>
                </a:r>
                <a:r>
                  <a:rPr lang="en-GB" dirty="0"/>
                  <a:t>∃</a:t>
                </a:r>
                <a:r>
                  <a:rPr lang="en-GB" dirty="0" err="1" smtClean="0"/>
                  <a:t>married</a:t>
                </a:r>
                <a:r>
                  <a:rPr lang="en-GB" i="1" dirty="0" err="1" smtClean="0"/>
                  <a:t>.</a:t>
                </a:r>
                <a:r>
                  <a:rPr lang="en-GB" dirty="0" err="1" smtClean="0"/>
                  <a:t>Human</a:t>
                </a:r>
                <a:endParaRPr lang="sr-Latn-RS" dirty="0" smtClean="0"/>
              </a:p>
              <a:p>
                <a:pPr lvl="1"/>
                <a:r>
                  <a:rPr lang="sr-Latn-RS" dirty="0" smtClean="0"/>
                  <a:t>Svi individuali koncepta </a:t>
                </a:r>
                <a:r>
                  <a:rPr lang="sr-Latn-RS" i="1" dirty="0" smtClean="0"/>
                  <a:t>HappyMan </a:t>
                </a:r>
                <a:r>
                  <a:rPr lang="sr-Latn-RS" dirty="0" smtClean="0"/>
                  <a:t>na relaciji </a:t>
                </a:r>
                <a:r>
                  <a:rPr lang="sr-Latn-RS" i="1" dirty="0" smtClean="0"/>
                  <a:t>married</a:t>
                </a:r>
                <a:r>
                  <a:rPr lang="sr-Latn-RS" dirty="0" smtClean="0"/>
                  <a:t> imaju individual </a:t>
                </a:r>
                <a:r>
                  <a:rPr lang="sr-Latn-RS" i="1" dirty="0" smtClean="0"/>
                  <a:t>Human</a:t>
                </a:r>
                <a:r>
                  <a:rPr lang="sr-Latn-RS" dirty="0" smtClean="0"/>
                  <a:t>, a </a:t>
                </a:r>
                <a:r>
                  <a:rPr lang="sr-Latn-RS" i="1" dirty="0" smtClean="0"/>
                  <a:t>Doctor </a:t>
                </a:r>
                <a:r>
                  <a:rPr lang="sr-Latn-RS" dirty="0" smtClean="0"/>
                  <a:t>je obuhvaćen konceptom </a:t>
                </a:r>
                <a:r>
                  <a:rPr lang="sr-Latn-RS" i="1" dirty="0" smtClean="0"/>
                  <a:t>Human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131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Sadržaj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ct val="0"/>
              </a:spcBef>
            </a:pPr>
            <a:r>
              <a:rPr lang="sr-Latn-RS" sz="2000" dirty="0" smtClean="0"/>
              <a:t>Motivacija</a:t>
            </a:r>
            <a:endParaRPr lang="en-US" sz="2000" dirty="0" smtClean="0"/>
          </a:p>
          <a:p>
            <a:pPr>
              <a:spcBef>
                <a:spcPts val="1775"/>
              </a:spcBef>
            </a:pPr>
            <a:r>
              <a:rPr lang="sr-Latn-RS" sz="2000" dirty="0" smtClean="0"/>
              <a:t>Ciljevi</a:t>
            </a:r>
            <a:endParaRPr lang="en-US" sz="2000" dirty="0" smtClean="0"/>
          </a:p>
          <a:p>
            <a:pPr>
              <a:spcBef>
                <a:spcPts val="1775"/>
              </a:spcBef>
            </a:pPr>
            <a:r>
              <a:rPr lang="sr-Latn-RS" sz="2000" dirty="0" smtClean="0"/>
              <a:t>Uvod i tema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Prikaz relevantnih koncepata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Pregled novih oblasti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terminologija</a:t>
            </a:r>
            <a:endParaRPr lang="en-US" sz="2000" dirty="0" smtClean="0"/>
          </a:p>
          <a:p>
            <a:pPr>
              <a:spcBef>
                <a:spcPts val="1775"/>
              </a:spcBef>
            </a:pPr>
            <a:r>
              <a:rPr lang="sr-Latn-RS" sz="2000" dirty="0" smtClean="0"/>
              <a:t>Znanje i njegovo značenje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Epistemologija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Tipovi znanja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Piramida znanja</a:t>
            </a:r>
            <a:endParaRPr lang="en-US" sz="2000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1775"/>
              </a:spcBef>
            </a:pPr>
            <a:r>
              <a:rPr lang="sr-Latn-RS" sz="2000" dirty="0" smtClean="0"/>
              <a:t>Metode reprezentacije znanja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Produkciona pravila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Semantičke mreže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Šeme i frejmovi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Logika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sr-Latn-RS" sz="2000" dirty="0" smtClean="0"/>
              <a:t>Semantički Web i RZ</a:t>
            </a:r>
            <a:endParaRPr lang="en-US" sz="2000" dirty="0" smtClean="0"/>
          </a:p>
          <a:p>
            <a:pPr>
              <a:spcBef>
                <a:spcPts val="1775"/>
              </a:spcBef>
            </a:pPr>
            <a:r>
              <a:rPr lang="sr-Latn-RS" sz="2000" dirty="0" smtClean="0"/>
              <a:t>Ontologije</a:t>
            </a:r>
            <a:endParaRPr lang="en-US" sz="2000" dirty="0" smtClean="0"/>
          </a:p>
          <a:p>
            <a:pPr marL="685800" lvl="1">
              <a:spcBef>
                <a:spcPts val="525"/>
              </a:spcBef>
            </a:pPr>
            <a:r>
              <a:rPr lang="en-US" sz="2000" dirty="0" smtClean="0"/>
              <a:t>OWL </a:t>
            </a:r>
          </a:p>
          <a:p>
            <a:pPr marL="685800" lvl="1">
              <a:spcBef>
                <a:spcPts val="525"/>
              </a:spcBef>
            </a:pPr>
            <a:r>
              <a:rPr lang="en-US" sz="2000" dirty="0" smtClean="0"/>
              <a:t>RDF</a:t>
            </a:r>
          </a:p>
          <a:p>
            <a:pPr>
              <a:spcBef>
                <a:spcPts val="1775"/>
              </a:spcBef>
            </a:pPr>
            <a:r>
              <a:rPr lang="sr-Latn-RS" sz="2000" dirty="0" smtClean="0"/>
              <a:t>Važni koncepti i termini</a:t>
            </a:r>
            <a:endParaRPr lang="en-US" sz="2000" dirty="0" smtClean="0"/>
          </a:p>
          <a:p>
            <a:pPr>
              <a:spcBef>
                <a:spcPts val="1775"/>
              </a:spcBef>
            </a:pPr>
            <a:r>
              <a:rPr lang="sr-Latn-RS" sz="2000" dirty="0" smtClean="0"/>
              <a:t>Sažetak 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135" y="1827214"/>
            <a:ext cx="7313734" cy="4395787"/>
          </a:xfrm>
        </p:spPr>
        <p:txBody>
          <a:bodyPr>
            <a:noAutofit/>
          </a:bodyPr>
          <a:lstStyle/>
          <a:p>
            <a:pPr eaLnBrk="1" hangingPunct="1"/>
            <a:r>
              <a:rPr lang="sr-Latn-RS" sz="2400" dirty="0" smtClean="0"/>
              <a:t>Pretpostavimo da je u radnoj memoriji sledeći sadržaj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WM:</a:t>
            </a:r>
          </a:p>
          <a:p>
            <a:pPr lvl="1" eaLnBrk="1" hangingPunct="1"/>
            <a:r>
              <a:rPr lang="en-US" sz="2000" dirty="0" smtClean="0"/>
              <a:t>(bill </a:t>
            </a:r>
            <a:r>
              <a:rPr lang="en-US" sz="2000" dirty="0" smtClean="0">
                <a:sym typeface="Symbol" pitchFamily="18" charset="2"/>
              </a:rPr>
              <a:t> name electric  status due  amount 100  account  name checking  balance 400)</a:t>
            </a:r>
          </a:p>
          <a:p>
            <a:pPr eaLnBrk="1" hangingPunct="1"/>
            <a:r>
              <a:rPr lang="sr-Latn-RS" sz="2400" dirty="0" smtClean="0">
                <a:sym typeface="Symbol" pitchFamily="18" charset="2"/>
              </a:rPr>
              <a:t>Pravilo će biti aktivirano</a:t>
            </a:r>
            <a:endParaRPr lang="en-US" sz="2400" dirty="0" smtClean="0">
              <a:sym typeface="Symbol" pitchFamily="18" charset="2"/>
            </a:endParaRPr>
          </a:p>
          <a:p>
            <a:pPr lvl="1" eaLnBrk="1" hangingPunct="1"/>
            <a:r>
              <a:rPr lang="sr-Latn-RS" sz="2000" dirty="0" smtClean="0">
                <a:sym typeface="Symbol" pitchFamily="18" charset="2"/>
              </a:rPr>
              <a:t>Činjenica </a:t>
            </a:r>
            <a:r>
              <a:rPr lang="en-US" sz="2000" b="1" dirty="0" smtClean="0">
                <a:sym typeface="Symbol" pitchFamily="18" charset="2"/>
              </a:rPr>
              <a:t>balance 300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sr-Latn-RS" sz="2000" dirty="0" smtClean="0">
                <a:sym typeface="Symbol" pitchFamily="18" charset="2"/>
              </a:rPr>
              <a:t>biće dodata u radnu memoriju</a:t>
            </a:r>
          </a:p>
          <a:p>
            <a:r>
              <a:rPr lang="sr-Latn-RS" sz="2400" dirty="0" smtClean="0">
                <a:sym typeface="Symbol" pitchFamily="18" charset="2"/>
              </a:rPr>
              <a:t>Problem:</a:t>
            </a:r>
          </a:p>
          <a:p>
            <a:pPr lvl="1"/>
            <a:r>
              <a:rPr lang="sr-Latn-RS" sz="2000" dirty="0" smtClean="0">
                <a:sym typeface="Symbol" pitchFamily="18" charset="2"/>
              </a:rPr>
              <a:t>Svi uslovi moraju da budu zadovoljeni</a:t>
            </a:r>
            <a:endParaRPr lang="el-GR" sz="2000" dirty="0" smtClean="0"/>
          </a:p>
        </p:txBody>
      </p:sp>
    </p:spTree>
    <p:extLst>
      <p:ext uri="{BB962C8B-B14F-4D97-AF65-F5344CB8AC3E}">
        <p14:creationId xmlns:p14="http://schemas.microsoft.com/office/powerpoint/2010/main" val="23605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instanciranja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Određuje relacije instanciranja</a:t>
            </a:r>
          </a:p>
          <a:p>
            <a:r>
              <a:rPr lang="sr-Latn-RS" dirty="0" smtClean="0"/>
              <a:t>Individual </a:t>
            </a:r>
            <a:r>
              <a:rPr lang="sr-Latn-RS" i="1" dirty="0" smtClean="0"/>
              <a:t>i </a:t>
            </a:r>
            <a:r>
              <a:rPr lang="sr-Latn-RS" dirty="0" smtClean="0"/>
              <a:t>je instanca kocnepta </a:t>
            </a:r>
            <a:r>
              <a:rPr lang="sr-Latn-RS" i="1" dirty="0" smtClean="0"/>
              <a:t>C</a:t>
            </a:r>
            <a:r>
              <a:rPr lang="sr-Latn-RS" dirty="0" smtClean="0"/>
              <a:t> ako je </a:t>
            </a:r>
            <a:r>
              <a:rPr lang="sr-Latn-RS" i="1" dirty="0" smtClean="0"/>
              <a:t>i </a:t>
            </a:r>
            <a:r>
              <a:rPr lang="sr-Latn-RS" dirty="0" smtClean="0"/>
              <a:t>uvek interpretiran kao element interpretacije </a:t>
            </a:r>
            <a:r>
              <a:rPr lang="sr-Latn-RS" i="1" dirty="0" smtClean="0"/>
              <a:t>C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2020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sr-Latn-RS" b="1" dirty="0" smtClean="0"/>
                  <a:t>TBox: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b="1" dirty="0" smtClean="0"/>
                  <a:t>ABox: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HappyMan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)</a:t>
                </a:r>
                <a:r>
                  <a:rPr lang="sr-Latn-RS" i="1" dirty="0" smtClean="0"/>
                  <a:t>, </a:t>
                </a:r>
                <a:r>
                  <a:rPr lang="en-GB" dirty="0" err="1" smtClean="0"/>
                  <a:t>hasChild</a:t>
                </a:r>
                <a:r>
                  <a:rPr lang="en-GB" i="1" dirty="0" smtClean="0"/>
                  <a:t>(</a:t>
                </a:r>
                <a:r>
                  <a:rPr lang="en-GB" dirty="0" smtClean="0"/>
                  <a:t>BOB</a:t>
                </a:r>
                <a:r>
                  <a:rPr lang="en-GB" i="1" dirty="0" smtClean="0"/>
                  <a:t>,</a:t>
                </a:r>
                <a:r>
                  <a:rPr lang="en-GB" dirty="0" smtClean="0"/>
                  <a:t>MARY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/>
                  <a:t>￢Doctor</a:t>
                </a:r>
                <a:r>
                  <a:rPr lang="en-GB" i="1" dirty="0"/>
                  <a:t>(</a:t>
                </a:r>
                <a:r>
                  <a:rPr lang="en-GB" dirty="0"/>
                  <a:t>MARY</a:t>
                </a:r>
                <a:r>
                  <a:rPr lang="en-GB" i="1" dirty="0" smtClean="0"/>
                  <a:t>)</a:t>
                </a:r>
                <a:endParaRPr lang="en-GB" dirty="0"/>
              </a:p>
              <a:p>
                <a:pPr marL="0" indent="0">
                  <a:buNone/>
                </a:pPr>
                <a:r>
                  <a:rPr lang="sr-Latn-RS" b="1" dirty="0" smtClean="0"/>
                  <a:t>Zaključak:</a:t>
                </a:r>
                <a:r>
                  <a:rPr lang="sr-Latn-RS" dirty="0" smtClean="0"/>
                  <a:t> </a:t>
                </a:r>
                <a:r>
                  <a:rPr lang="sr-Latn-RS" i="1" dirty="0" smtClean="0"/>
                  <a:t>MARY</a:t>
                </a:r>
                <a:r>
                  <a:rPr lang="sr-Latn-RS" dirty="0" smtClean="0"/>
                  <a:t> je instanca koncepta </a:t>
                </a:r>
                <a:r>
                  <a:rPr lang="sr-Latn-RS" i="1" dirty="0" smtClean="0"/>
                  <a:t>Professor</a:t>
                </a:r>
              </a:p>
              <a:p>
                <a:pPr marL="0" indent="0">
                  <a:buNone/>
                </a:pPr>
                <a:r>
                  <a:rPr lang="sr-Latn-RS" b="1" dirty="0" smtClean="0"/>
                  <a:t>Objašnjenje: </a:t>
                </a:r>
              </a:p>
              <a:p>
                <a:r>
                  <a:rPr lang="sr-Latn-RS" dirty="0" smtClean="0"/>
                  <a:t>BOB je instanca koncepta HappyMan; </a:t>
                </a:r>
              </a:p>
              <a:p>
                <a:r>
                  <a:rPr lang="sr-Latn-RS" dirty="0" smtClean="0"/>
                  <a:t>Svi individuali sa kojima je BOB u relaciji hasChild su instance ili koncepta Doctor ili koncepta Professor; </a:t>
                </a:r>
              </a:p>
              <a:p>
                <a:r>
                  <a:rPr lang="sr-Latn-RS" dirty="0" smtClean="0"/>
                  <a:t>MARY nije instanca koncepta Doctor; </a:t>
                </a:r>
              </a:p>
              <a:p>
                <a:r>
                  <a:rPr lang="sr-Latn-RS" dirty="0" smtClean="0"/>
                  <a:t>znači </a:t>
                </a:r>
                <a:r>
                  <a:rPr lang="sr-Latn-RS" b="1" i="1" dirty="0"/>
                  <a:t>MARY</a:t>
                </a:r>
                <a:r>
                  <a:rPr lang="sr-Latn-RS" b="1" dirty="0"/>
                  <a:t> je instanca koncepta </a:t>
                </a:r>
                <a:r>
                  <a:rPr lang="sr-Latn-RS" b="1" i="1" dirty="0"/>
                  <a:t>Professor</a:t>
                </a:r>
                <a:endParaRPr lang="sr-Latn-RS" b="1" dirty="0" smtClean="0"/>
              </a:p>
              <a:p>
                <a:pPr marL="457200" lvl="1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41" t="-18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7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konzistentnosti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Proverava da li je baza znanja (ABox i TBox) u konzistentnom stanju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1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sr-Latn-RS" b="1" dirty="0"/>
                  <a:t>TBox: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:r>
                  <a:rPr lang="sr-Latn-RS" b="1" dirty="0"/>
                  <a:t>ABox:</a:t>
                </a:r>
              </a:p>
              <a:p>
                <a:pPr marL="0" indent="0" algn="ctr">
                  <a:buNone/>
                </a:pPr>
                <a:r>
                  <a:rPr lang="en-GB" dirty="0" err="1"/>
                  <a:t>HappyMan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 err="1"/>
                  <a:t>hasChild</a:t>
                </a:r>
                <a:r>
                  <a:rPr lang="en-GB" i="1" dirty="0"/>
                  <a:t>(</a:t>
                </a:r>
                <a:r>
                  <a:rPr lang="en-GB" dirty="0"/>
                  <a:t>BOB</a:t>
                </a:r>
                <a:r>
                  <a:rPr lang="en-GB" i="1" dirty="0"/>
                  <a:t>,</a:t>
                </a:r>
                <a:r>
                  <a:rPr lang="en-GB" dirty="0"/>
                  <a:t>MARY</a:t>
                </a:r>
                <a:r>
                  <a:rPr lang="en-GB" i="1" dirty="0"/>
                  <a:t>)</a:t>
                </a:r>
                <a:r>
                  <a:rPr lang="sr-Latn-RS" i="1" dirty="0"/>
                  <a:t>, </a:t>
                </a:r>
                <a:r>
                  <a:rPr lang="en-GB" dirty="0"/>
                  <a:t>￢Doctor</a:t>
                </a:r>
                <a:r>
                  <a:rPr lang="en-GB" i="1" dirty="0"/>
                  <a:t>(</a:t>
                </a:r>
                <a:r>
                  <a:rPr lang="en-GB" dirty="0"/>
                  <a:t>MARY</a:t>
                </a:r>
                <a:r>
                  <a:rPr lang="en-GB" i="1" dirty="0" smtClean="0"/>
                  <a:t>)</a:t>
                </a:r>
                <a:r>
                  <a:rPr lang="sr-Latn-RS" i="1" dirty="0" smtClean="0"/>
                  <a:t>, </a:t>
                </a:r>
                <a:r>
                  <a:rPr lang="en-GB" b="1" dirty="0" smtClean="0"/>
                  <a:t>￢</a:t>
                </a:r>
                <a:r>
                  <a:rPr lang="sr-Latn-RS" b="1" dirty="0" smtClean="0"/>
                  <a:t>Professor</a:t>
                </a:r>
                <a:r>
                  <a:rPr lang="en-GB" b="1" i="1" dirty="0" smtClean="0"/>
                  <a:t>(</a:t>
                </a:r>
                <a:r>
                  <a:rPr lang="en-GB" b="1" dirty="0" smtClean="0"/>
                  <a:t>MARY</a:t>
                </a:r>
                <a:r>
                  <a:rPr lang="en-GB" b="1" i="1" dirty="0"/>
                  <a:t>)</a:t>
                </a:r>
                <a:endParaRPr lang="en-GB" b="1" dirty="0"/>
              </a:p>
              <a:p>
                <a:pPr marL="0" indent="0">
                  <a:buNone/>
                </a:pPr>
                <a:r>
                  <a:rPr lang="sr-Latn-RS" b="1" dirty="0" smtClean="0"/>
                  <a:t>Zaključak:</a:t>
                </a:r>
                <a:r>
                  <a:rPr lang="sr-Latn-RS" dirty="0" smtClean="0"/>
                  <a:t> Baza znanja je nekonzistentna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704" t="-1617" b="-3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6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Zahtevi od DL sistema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Agloritmi zaključivanja trebaju makar da budu </a:t>
            </a:r>
            <a:r>
              <a:rPr lang="sr-Latn-RS" b="1" dirty="0" smtClean="0"/>
              <a:t>odlučivi</a:t>
            </a:r>
          </a:p>
          <a:p>
            <a:r>
              <a:rPr lang="sr-Latn-RS" dirty="0" smtClean="0"/>
              <a:t>Da bi bili upotrebljivi u realnim situacijama trebaju da budu </a:t>
            </a:r>
            <a:r>
              <a:rPr lang="sr-Latn-RS" b="1" dirty="0" smtClean="0"/>
              <a:t>niske složenosti</a:t>
            </a:r>
          </a:p>
          <a:p>
            <a:pPr lvl="1"/>
            <a:r>
              <a:rPr lang="sr-Latn-RS" dirty="0" smtClean="0"/>
              <a:t>Uvodi ograničenja u ekspresivnost DL sistema</a:t>
            </a:r>
          </a:p>
          <a:p>
            <a:r>
              <a:rPr lang="sr-Latn-RS" dirty="0" smtClean="0"/>
              <a:t>Moraju da budu dovoljno ekspresivni da bi mogli da se koriste za opis domena</a:t>
            </a:r>
          </a:p>
          <a:p>
            <a:r>
              <a:rPr lang="sr-Latn-RS" dirty="0" smtClean="0"/>
              <a:t>Često sadrže i proširenja koja nisu iz domena logike prvog reda</a:t>
            </a:r>
          </a:p>
          <a:p>
            <a:pPr lvl="1"/>
            <a:r>
              <a:rPr lang="sr-Latn-RS" dirty="0" smtClean="0"/>
              <a:t>Modalni i temporalni operatori</a:t>
            </a:r>
          </a:p>
          <a:p>
            <a:pPr lvl="1"/>
            <a:r>
              <a:rPr lang="sr-Latn-RS" dirty="0" smtClean="0"/>
              <a:t>Fazi DL</a:t>
            </a:r>
          </a:p>
          <a:p>
            <a:pPr lvl="1"/>
            <a:r>
              <a:rPr lang="sr-Latn-RS" dirty="0" smtClean="0"/>
              <a:t>Probabilističke DL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239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Faza 0 (1965-1980)</a:t>
            </a:r>
          </a:p>
          <a:p>
            <a:pPr lvl="1"/>
            <a:r>
              <a:rPr lang="sr-Latn-RS" dirty="0" smtClean="0"/>
              <a:t>Pre nastanka deskriptivne logike</a:t>
            </a:r>
          </a:p>
          <a:p>
            <a:pPr lvl="1"/>
            <a:r>
              <a:rPr lang="sr-Latn-RS" dirty="0" smtClean="0"/>
              <a:t>Dominiraju  semantičke mreže i frejmovi</a:t>
            </a:r>
          </a:p>
          <a:p>
            <a:pPr lvl="1"/>
            <a:r>
              <a:rPr lang="sr-Latn-RS" dirty="0" smtClean="0"/>
              <a:t>Nedostatak formalne semantike</a:t>
            </a:r>
          </a:p>
          <a:p>
            <a:pPr lvl="1"/>
            <a:r>
              <a:rPr lang="sr-Latn-RS" dirty="0" smtClean="0"/>
              <a:t>Ovaj problem je prevaziđen Brahmanovim </a:t>
            </a:r>
            <a:r>
              <a:rPr lang="sr-Latn-RS" i="1" dirty="0" smtClean="0"/>
              <a:t>struktuiranim mrežama nasleđivanja</a:t>
            </a:r>
            <a:r>
              <a:rPr lang="sr-Latn-RS" dirty="0" smtClean="0"/>
              <a:t> koje su korišćenje u KL-ONE, prvom DL sistemu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23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Faza 1 (1980-1990)</a:t>
            </a:r>
          </a:p>
          <a:p>
            <a:pPr lvl="1"/>
            <a:r>
              <a:rPr lang="sr-Latn-RS" dirty="0" smtClean="0"/>
              <a:t>Implementacija DL sistema</a:t>
            </a:r>
          </a:p>
          <a:p>
            <a:pPr lvl="2"/>
            <a:r>
              <a:rPr lang="en-GB" dirty="0"/>
              <a:t>KL-ONE, K-REP, KRYPTON, BACK, </a:t>
            </a:r>
            <a:r>
              <a:rPr lang="en-GB" dirty="0" smtClean="0"/>
              <a:t>LOOM</a:t>
            </a:r>
            <a:endParaRPr lang="sr-Latn-RS" dirty="0" smtClean="0"/>
          </a:p>
          <a:p>
            <a:pPr lvl="1"/>
            <a:r>
              <a:rPr lang="sr-Latn-RS" dirty="0" smtClean="0"/>
              <a:t>Ovi sistemi </a:t>
            </a:r>
          </a:p>
          <a:p>
            <a:pPr lvl="2"/>
            <a:r>
              <a:rPr lang="sr-Latn-RS" dirty="0" smtClean="0"/>
              <a:t>koriste </a:t>
            </a:r>
            <a:r>
              <a:rPr lang="sr-Latn-RS" i="1" dirty="0" smtClean="0"/>
              <a:t>algoritme strukturnog obuhvatanja</a:t>
            </a:r>
            <a:r>
              <a:rPr lang="sr-Latn-RS" dirty="0" smtClean="0"/>
              <a:t> (</a:t>
            </a:r>
            <a:r>
              <a:rPr lang="en-GB" i="1" dirty="0"/>
              <a:t>structural </a:t>
            </a:r>
            <a:r>
              <a:rPr lang="en-GB" i="1" dirty="0" err="1"/>
              <a:t>subsumption</a:t>
            </a:r>
            <a:r>
              <a:rPr lang="en-GB" i="1" dirty="0"/>
              <a:t> algorithms</a:t>
            </a:r>
            <a:r>
              <a:rPr lang="sr-Latn-RS" dirty="0" smtClean="0"/>
              <a:t>)</a:t>
            </a:r>
          </a:p>
          <a:p>
            <a:pPr lvl="2"/>
            <a:r>
              <a:rPr lang="sr-Latn-RS" dirty="0" smtClean="0"/>
              <a:t>Normalizuju deskripcije koncepata i rekurzivno porede sintaktičke strukture normalizovanih deskripcija</a:t>
            </a:r>
          </a:p>
          <a:p>
            <a:pPr lvl="2"/>
            <a:r>
              <a:rPr lang="sr-Latn-RS" dirty="0" smtClean="0"/>
              <a:t>Imaju adekvatnu složenost (polinomijalnu)</a:t>
            </a:r>
          </a:p>
          <a:p>
            <a:pPr lvl="2"/>
            <a:r>
              <a:rPr lang="sr-Latn-RS" dirty="0" smtClean="0"/>
              <a:t>Kompletni su samo za neekspresivne deskriptivne logike</a:t>
            </a:r>
          </a:p>
          <a:p>
            <a:pPr lvl="3"/>
            <a:r>
              <a:rPr lang="sr-Latn-RS" dirty="0" smtClean="0"/>
              <a:t>Za ekspresivnije logike ne mogu da detektuju sve relacije obuhvatanja/instanciranja</a:t>
            </a:r>
          </a:p>
          <a:p>
            <a:pPr lvl="1"/>
            <a:r>
              <a:rPr lang="sr-Latn-RS" dirty="0" smtClean="0"/>
              <a:t>Data je formalna logička semantika formalizama reprezentacije znanja</a:t>
            </a:r>
          </a:p>
          <a:p>
            <a:pPr lvl="2"/>
            <a:r>
              <a:rPr lang="sr-Latn-RS" dirty="0" smtClean="0"/>
              <a:t>Omogućeno je istraživanje složenosti i odlučivosti DL sistema</a:t>
            </a:r>
          </a:p>
          <a:p>
            <a:pPr lvl="1"/>
            <a:r>
              <a:rPr lang="sr-Latn-RS" dirty="0" smtClean="0"/>
              <a:t>Prvi DL sistem koji se koristio u industriji – CLASSIC – sa pažiljivo „skrojenom“ ekspresivnošću DL</a:t>
            </a:r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6977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Faza 2 (1990-1995)</a:t>
            </a:r>
          </a:p>
          <a:p>
            <a:pPr lvl="1"/>
            <a:r>
              <a:rPr lang="sr-Latn-RS" dirty="0" smtClean="0"/>
              <a:t>Nova algoritamska paradigma u DL - </a:t>
            </a:r>
            <a:r>
              <a:rPr lang="en-GB" i="1" dirty="0"/>
              <a:t>tableau </a:t>
            </a:r>
            <a:r>
              <a:rPr lang="sr-Latn-RS" dirty="0" smtClean="0"/>
              <a:t>algoritmi</a:t>
            </a:r>
          </a:p>
          <a:p>
            <a:pPr lvl="2"/>
            <a:r>
              <a:rPr lang="sr-Latn-RS" dirty="0" smtClean="0"/>
              <a:t>Propoziciono zatvorena DL (DL sa Bulovim operatorima)</a:t>
            </a:r>
          </a:p>
          <a:p>
            <a:pPr lvl="2"/>
            <a:r>
              <a:rPr lang="sr-Latn-RS" dirty="0" smtClean="0"/>
              <a:t>Komletnost čak i za vrlo ekspresivne deskriptivne logike</a:t>
            </a:r>
          </a:p>
          <a:p>
            <a:pPr lvl="2"/>
            <a:r>
              <a:rPr lang="sr-Latn-RS" dirty="0" smtClean="0"/>
              <a:t>Konzistentnost baze znanja određuje se tako što se konstruiše model baze znanja strukturnim dekompozicijama koncepata iz baze </a:t>
            </a:r>
          </a:p>
          <a:p>
            <a:pPr lvl="3"/>
            <a:r>
              <a:rPr lang="sr-Latn-RS" dirty="0" smtClean="0"/>
              <a:t>Izvode se nova ograničenja elemenata ovog modela</a:t>
            </a:r>
          </a:p>
          <a:p>
            <a:pPr lvl="2"/>
            <a:r>
              <a:rPr lang="sr-Latn-RS" dirty="0" smtClean="0"/>
              <a:t>Algoritam se zaustavlja:</a:t>
            </a:r>
          </a:p>
          <a:p>
            <a:pPr lvl="3"/>
            <a:r>
              <a:rPr lang="sr-Latn-RS" dirty="0" smtClean="0"/>
              <a:t>Ili je naišao na nekonzistentnost</a:t>
            </a:r>
          </a:p>
          <a:p>
            <a:pPr lvl="3"/>
            <a:r>
              <a:rPr lang="sr-Latn-RS" dirty="0" smtClean="0"/>
              <a:t>Ili je došao do „kanoničnog“ modela</a:t>
            </a:r>
          </a:p>
          <a:p>
            <a:pPr lvl="2"/>
            <a:r>
              <a:rPr lang="sr-Latn-RS" dirty="0" smtClean="0"/>
              <a:t>U propoziciono zatvorenim DL obuhvatanje i instanciranje mogu da se svedu na problem konzistetnosti</a:t>
            </a:r>
          </a:p>
          <a:p>
            <a:pPr lvl="3"/>
            <a:r>
              <a:rPr lang="sr-Latn-RS" b="1" dirty="0" smtClean="0"/>
              <a:t>Tablo agoritam je dovoljan za implementaciju DL sistema</a:t>
            </a:r>
          </a:p>
          <a:p>
            <a:pPr lvl="1"/>
            <a:r>
              <a:rPr lang="sr-Latn-RS" dirty="0" smtClean="0"/>
              <a:t>Implementacija prvih tablo zasnovanih DL sistema - </a:t>
            </a:r>
            <a:r>
              <a:rPr lang="en-GB" dirty="0"/>
              <a:t>KRIS </a:t>
            </a:r>
            <a:r>
              <a:rPr lang="sr-Latn-RS" dirty="0"/>
              <a:t>i</a:t>
            </a:r>
            <a:r>
              <a:rPr lang="en-GB" dirty="0" smtClean="0"/>
              <a:t> CRACK</a:t>
            </a:r>
            <a:endParaRPr lang="sr-Latn-RS" dirty="0" smtClean="0"/>
          </a:p>
          <a:p>
            <a:pPr lvl="2"/>
            <a:r>
              <a:rPr lang="sr-Latn-RS" dirty="0" smtClean="0"/>
              <a:t>Prihvatljivo ponašanje sistema čak i kada je kompleksnost veća od polinomijalne</a:t>
            </a:r>
          </a:p>
          <a:p>
            <a:pPr lvl="1"/>
            <a:r>
              <a:rPr lang="sr-Latn-RS" dirty="0" smtClean="0"/>
              <a:t>Identifikovanje srodnosti DL sa modalnim logikama</a:t>
            </a:r>
          </a:p>
        </p:txBody>
      </p:sp>
    </p:spTree>
    <p:extLst>
      <p:ext uri="{BB962C8B-B14F-4D97-AF65-F5344CB8AC3E}">
        <p14:creationId xmlns:p14="http://schemas.microsoft.com/office/powerpoint/2010/main" val="76873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Faza 3 (1995-2000)</a:t>
            </a:r>
          </a:p>
          <a:p>
            <a:pPr lvl="1"/>
            <a:r>
              <a:rPr lang="sr-Latn-RS" dirty="0" smtClean="0"/>
              <a:t>Razvoj procedura rezonovanja za vrlo ekspresivne DL, zasnovanih na tablo algoritmu ili prevođenju u modalne logike</a:t>
            </a:r>
          </a:p>
          <a:p>
            <a:pPr lvl="1"/>
            <a:r>
              <a:rPr lang="sr-Latn-RS" dirty="0"/>
              <a:t>Visoko-optimizovani DL sistemi (FaCT, RACE, </a:t>
            </a:r>
            <a:r>
              <a:rPr lang="sr-Latn-RS" dirty="0" smtClean="0"/>
              <a:t>DLP) upotrebljivi za (neke) velike baze znanja</a:t>
            </a:r>
          </a:p>
          <a:p>
            <a:pPr lvl="1"/>
            <a:r>
              <a:rPr lang="sr-Latn-RS" dirty="0" smtClean="0"/>
              <a:t>Upotreba deskriptivnih logika u oblasti baza podataka (rezonovanje o shemama, optimizacija upita, integracija) </a:t>
            </a:r>
            <a:endParaRPr lang="sr-Latn-RS" dirty="0"/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09857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Razvoj deskriptivne logike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Faza 4 (2000-...)</a:t>
            </a:r>
          </a:p>
          <a:p>
            <a:pPr lvl="1"/>
            <a:r>
              <a:rPr lang="sr-Latn-RS" dirty="0" smtClean="0"/>
              <a:t>Primena ostvarenih rezultata</a:t>
            </a:r>
          </a:p>
          <a:p>
            <a:pPr lvl="2"/>
            <a:r>
              <a:rPr lang="sr-Latn-RS" dirty="0" smtClean="0"/>
              <a:t>Semantički Web</a:t>
            </a:r>
          </a:p>
          <a:p>
            <a:pPr lvl="2"/>
            <a:r>
              <a:rPr lang="sr-Latn-RS" smtClean="0"/>
              <a:t>Predstavljanje znanja i integracija u složenim medicinskim i bio-informatičkim sistemima</a:t>
            </a:r>
            <a:endParaRPr lang="sr-Latn-RS" dirty="0"/>
          </a:p>
          <a:p>
            <a:pPr lvl="1"/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24179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/>
              <a:t>Primer pravila</a:t>
            </a:r>
            <a:endParaRPr lang="el-GR" dirty="0" smtClean="0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0135" y="1827214"/>
            <a:ext cx="7313734" cy="43957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sz="2400" dirty="0" smtClean="0"/>
              <a:t>Pretpostavimo da je u radnoj memoriji sledeći sadržaj</a:t>
            </a:r>
            <a:endParaRPr lang="en-US" sz="2400" dirty="0" smtClean="0"/>
          </a:p>
          <a:p>
            <a:pPr eaLnBrk="1" hangingPunct="1"/>
            <a:r>
              <a:rPr lang="en-US" sz="2400" dirty="0" smtClean="0"/>
              <a:t>WM:</a:t>
            </a:r>
          </a:p>
          <a:p>
            <a:pPr lvl="1" eaLnBrk="1" hangingPunct="1"/>
            <a:r>
              <a:rPr lang="en-US" sz="2000" dirty="0" smtClean="0"/>
              <a:t>(bill </a:t>
            </a:r>
            <a:r>
              <a:rPr lang="en-US" sz="2000" dirty="0" smtClean="0">
                <a:sym typeface="Symbol" pitchFamily="18" charset="2"/>
              </a:rPr>
              <a:t> name electric  status due  amount 100  account  name checking  balance 400)</a:t>
            </a:r>
          </a:p>
          <a:p>
            <a:pPr eaLnBrk="1" hangingPunct="1"/>
            <a:r>
              <a:rPr lang="sr-Latn-RS" sz="2400" dirty="0" smtClean="0">
                <a:sym typeface="Symbol" pitchFamily="18" charset="2"/>
              </a:rPr>
              <a:t>Pravilo će biti aktivirano</a:t>
            </a:r>
            <a:endParaRPr lang="en-US" sz="2400" dirty="0" smtClean="0">
              <a:sym typeface="Symbol" pitchFamily="18" charset="2"/>
            </a:endParaRPr>
          </a:p>
          <a:p>
            <a:pPr lvl="1" eaLnBrk="1" hangingPunct="1"/>
            <a:r>
              <a:rPr lang="sr-Latn-RS" sz="2000" dirty="0" smtClean="0">
                <a:sym typeface="Symbol" pitchFamily="18" charset="2"/>
              </a:rPr>
              <a:t>Činjenica </a:t>
            </a:r>
            <a:r>
              <a:rPr lang="en-US" sz="2000" b="1" dirty="0" smtClean="0">
                <a:sym typeface="Symbol" pitchFamily="18" charset="2"/>
              </a:rPr>
              <a:t>balance 300</a:t>
            </a:r>
            <a:r>
              <a:rPr lang="en-US" sz="2000" dirty="0" smtClean="0">
                <a:sym typeface="Symbol" pitchFamily="18" charset="2"/>
              </a:rPr>
              <a:t> </a:t>
            </a:r>
            <a:r>
              <a:rPr lang="sr-Latn-RS" sz="2000" dirty="0" smtClean="0">
                <a:sym typeface="Symbol" pitchFamily="18" charset="2"/>
              </a:rPr>
              <a:t>biće dodata u radnu memoriju</a:t>
            </a:r>
          </a:p>
          <a:p>
            <a:r>
              <a:rPr lang="sr-Latn-RS" sz="2400" dirty="0" smtClean="0">
                <a:sym typeface="Symbol" pitchFamily="18" charset="2"/>
              </a:rPr>
              <a:t>Problem:</a:t>
            </a:r>
          </a:p>
          <a:p>
            <a:pPr lvl="1"/>
            <a:r>
              <a:rPr lang="sr-Latn-RS" sz="2000" dirty="0" smtClean="0">
                <a:sym typeface="Symbol" pitchFamily="18" charset="2"/>
              </a:rPr>
              <a:t>Svi uslovi moraju da budu zadovoljeni</a:t>
            </a:r>
          </a:p>
          <a:p>
            <a:r>
              <a:rPr lang="sr-Latn-RS" sz="2400" b="1" dirty="0" smtClean="0">
                <a:sym typeface="Symbol" pitchFamily="18" charset="2"/>
              </a:rPr>
              <a:t>Rešenje:</a:t>
            </a:r>
          </a:p>
          <a:p>
            <a:pPr lvl="1"/>
            <a:r>
              <a:rPr lang="sr-Latn-RS" sz="2000" b="1" dirty="0" smtClean="0">
                <a:sym typeface="Symbol" pitchFamily="18" charset="2"/>
              </a:rPr>
              <a:t>Uvodimo disjunkciju u pravila</a:t>
            </a:r>
            <a:endParaRPr lang="el-GR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89434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Osnovna DL </a:t>
            </a:r>
            <a:r>
              <a:rPr lang="sr-Latn-RS" i="1" dirty="0" smtClean="0">
                <a:latin typeface="Monotype Corsiva" panose="03010101010201010101" pitchFamily="66" charset="0"/>
              </a:rPr>
              <a:t>ALC</a:t>
            </a:r>
            <a:endParaRPr lang="en-GB" dirty="0">
              <a:latin typeface="Monotype Corsiva" panose="03010101010201010101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Skraćeno od </a:t>
            </a:r>
            <a:r>
              <a:rPr lang="en-GB" b="1" i="1" dirty="0">
                <a:latin typeface="Monotype Corsiva" panose="03010101010201010101" pitchFamily="66" charset="0"/>
              </a:rPr>
              <a:t>A</a:t>
            </a:r>
            <a:r>
              <a:rPr lang="en-GB" dirty="0"/>
              <a:t>ttributive concept </a:t>
            </a:r>
            <a:r>
              <a:rPr lang="en-GB" b="1" i="1" dirty="0">
                <a:latin typeface="Monotype Corsiva" panose="03010101010201010101" pitchFamily="66" charset="0"/>
              </a:rPr>
              <a:t>L</a:t>
            </a:r>
            <a:r>
              <a:rPr lang="en-GB" dirty="0"/>
              <a:t>anguage with </a:t>
            </a:r>
            <a:r>
              <a:rPr lang="en-GB" b="1" i="1" dirty="0" smtClean="0">
                <a:latin typeface="Monotype Corsiva" panose="03010101010201010101" pitchFamily="66" charset="0"/>
              </a:rPr>
              <a:t>C</a:t>
            </a:r>
            <a:r>
              <a:rPr lang="en-GB" dirty="0" smtClean="0"/>
              <a:t>omplements</a:t>
            </a:r>
            <a:endParaRPr lang="sr-Latn-RS" dirty="0" smtClean="0"/>
          </a:p>
          <a:p>
            <a:r>
              <a:rPr lang="sr-Latn-RS" dirty="0" smtClean="0"/>
              <a:t>Deskriptivna logka koja podržava:</a:t>
            </a:r>
          </a:p>
          <a:p>
            <a:pPr lvl="1"/>
            <a:r>
              <a:rPr lang="sr-Latn-RS" dirty="0" smtClean="0"/>
              <a:t>konjunkciju</a:t>
            </a:r>
            <a:r>
              <a:rPr lang="en-GB" dirty="0" smtClean="0"/>
              <a:t>, </a:t>
            </a:r>
            <a:endParaRPr lang="sr-Latn-RS" dirty="0" smtClean="0"/>
          </a:p>
          <a:p>
            <a:pPr lvl="1"/>
            <a:r>
              <a:rPr lang="sr-Latn-RS" dirty="0" smtClean="0"/>
              <a:t>disjunkciju</a:t>
            </a:r>
            <a:r>
              <a:rPr lang="en-GB" dirty="0" smtClean="0"/>
              <a:t>, </a:t>
            </a:r>
            <a:endParaRPr lang="sr-Latn-RS" dirty="0" smtClean="0"/>
          </a:p>
          <a:p>
            <a:pPr lvl="1"/>
            <a:r>
              <a:rPr lang="sr-Latn-RS" dirty="0" smtClean="0"/>
              <a:t>negaciju</a:t>
            </a:r>
            <a:r>
              <a:rPr lang="en-GB" dirty="0" smtClean="0"/>
              <a:t>, </a:t>
            </a:r>
            <a:endParaRPr lang="sr-Latn-RS" dirty="0" smtClean="0"/>
          </a:p>
          <a:p>
            <a:pPr lvl="1"/>
            <a:r>
              <a:rPr lang="sr-Latn-RS" dirty="0"/>
              <a:t>e</a:t>
            </a:r>
            <a:r>
              <a:rPr lang="sr-Latn-RS" dirty="0" smtClean="0"/>
              <a:t>gzistencijalna ograničenja</a:t>
            </a:r>
            <a:endParaRPr lang="en-GB" dirty="0"/>
          </a:p>
          <a:p>
            <a:pPr lvl="1"/>
            <a:r>
              <a:rPr lang="sr-Latn-RS" dirty="0"/>
              <a:t>o</a:t>
            </a:r>
            <a:r>
              <a:rPr lang="sr-Latn-RS" dirty="0" smtClean="0"/>
              <a:t>graničenja vrednosti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059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Sintaksa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sr-Latn-RS" dirty="0" smtClean="0"/>
                  <a:t>Neka su </a:t>
                </a:r>
                <a:r>
                  <a:rPr lang="en-GB" i="1" dirty="0" smtClean="0"/>
                  <a:t>N</a:t>
                </a:r>
                <a:r>
                  <a:rPr lang="en-GB" i="1" baseline="-25000" dirty="0" smtClean="0"/>
                  <a:t>C</a:t>
                </a:r>
                <a:r>
                  <a:rPr lang="en-GB" i="1" dirty="0" smtClean="0"/>
                  <a:t> </a:t>
                </a:r>
                <a:r>
                  <a:rPr lang="sr-Latn-RS" dirty="0" smtClean="0"/>
                  <a:t>skup naziva koncepata</a:t>
                </a:r>
                <a:r>
                  <a:rPr lang="sr-Latn-RS" i="1" dirty="0" smtClean="0"/>
                  <a:t> </a:t>
                </a:r>
                <a:r>
                  <a:rPr lang="sr-Latn-RS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i="1" dirty="0"/>
                  <a:t>N</a:t>
                </a:r>
                <a:r>
                  <a:rPr lang="en-GB" i="1" baseline="-25000" dirty="0"/>
                  <a:t>R</a:t>
                </a:r>
                <a:r>
                  <a:rPr lang="en-GB" i="1" dirty="0"/>
                  <a:t> </a:t>
                </a:r>
                <a:r>
                  <a:rPr lang="sr-Latn-RS" dirty="0" smtClean="0"/>
                  <a:t>skup naziva rola. Skup </a:t>
                </a:r>
                <a:r>
                  <a:rPr lang="sr-Latn-RS" i="1" dirty="0" smtClean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 smtClean="0"/>
                  <a:t>opisa koncepata je najmanji skup takav da je: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sr-Latn-RS" dirty="0" smtClean="0"/>
                  <a:t>T</a:t>
                </a:r>
                <a:r>
                  <a:rPr lang="en-GB" dirty="0" smtClean="0"/>
                  <a:t> </a:t>
                </a:r>
                <a:r>
                  <a:rPr lang="en-GB" dirty="0"/>
                  <a:t>, ⊥, </a:t>
                </a:r>
                <a:r>
                  <a:rPr lang="sr-Latn-RS" dirty="0" smtClean="0"/>
                  <a:t>i svaki naziv koncepta A </a:t>
                </a:r>
                <a:r>
                  <a:rPr lang="en-GB" dirty="0" smtClean="0"/>
                  <a:t>∈ </a:t>
                </a:r>
                <a:r>
                  <a:rPr lang="en-GB" i="1" dirty="0" smtClean="0"/>
                  <a:t>N</a:t>
                </a:r>
                <a:r>
                  <a:rPr lang="en-GB" i="1" baseline="-25000" dirty="0" smtClean="0"/>
                  <a:t>C  </a:t>
                </a:r>
                <a:r>
                  <a:rPr lang="en-GB" dirty="0" smtClean="0"/>
                  <a:t>je </a:t>
                </a:r>
                <a:r>
                  <a:rPr lang="en-GB" dirty="0" err="1" smtClean="0"/>
                  <a:t>ujedno</a:t>
                </a:r>
                <a:r>
                  <a:rPr lang="en-GB" dirty="0" smtClean="0"/>
                  <a:t> </a:t>
                </a:r>
                <a:r>
                  <a:rPr lang="en-GB" dirty="0" err="1" smtClean="0"/>
                  <a:t>i</a:t>
                </a:r>
                <a:r>
                  <a:rPr lang="en-GB" dirty="0" smtClean="0"/>
                  <a:t>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opisa koncepata</a:t>
                </a:r>
                <a:r>
                  <a:rPr lang="en-GB" dirty="0" smtClean="0"/>
                  <a:t>,</a:t>
                </a:r>
                <a:endParaRPr lang="en-GB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sr-Latn-RS" dirty="0" smtClean="0"/>
                  <a:t>Ako su </a:t>
                </a:r>
                <a:r>
                  <a:rPr lang="en-GB" i="1" dirty="0" smtClean="0"/>
                  <a:t>C </a:t>
                </a:r>
                <a:r>
                  <a:rPr lang="sr-Latn-RS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i="1" dirty="0"/>
                  <a:t>D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 smtClean="0"/>
                  <a:t>opisi </a:t>
                </a:r>
                <a:r>
                  <a:rPr lang="sr-Latn-RS" dirty="0"/>
                  <a:t>koncepata </a:t>
                </a:r>
                <a:r>
                  <a:rPr lang="sr-Latn-RS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i="1" dirty="0"/>
                  <a:t>r </a:t>
                </a:r>
                <a:r>
                  <a:rPr lang="en-GB" dirty="0"/>
                  <a:t>∈ </a:t>
                </a:r>
                <a:r>
                  <a:rPr lang="en-GB" i="1" dirty="0"/>
                  <a:t>N</a:t>
                </a:r>
                <a:r>
                  <a:rPr lang="en-GB" i="1" baseline="-25000" dirty="0"/>
                  <a:t>R</a:t>
                </a:r>
                <a:r>
                  <a:rPr lang="en-GB" dirty="0"/>
                  <a:t>, </a:t>
                </a:r>
                <a:r>
                  <a:rPr lang="sr-Latn-RS" dirty="0" smtClean="0"/>
                  <a:t>onda su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⊓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en-GB" dirty="0" smtClean="0"/>
                  <a:t>,</a:t>
                </a:r>
                <a:r>
                  <a:rPr lang="nn-NO" i="1" dirty="0"/>
                  <a:t> </a:t>
                </a:r>
                <a:r>
                  <a:rPr lang="nn-NO" i="1" dirty="0" smtClean="0"/>
                  <a:t>¬</a:t>
                </a:r>
                <a:r>
                  <a:rPr lang="en-GB" i="1" dirty="0" smtClean="0"/>
                  <a:t>C</a:t>
                </a:r>
                <a:r>
                  <a:rPr lang="en-GB" dirty="0"/>
                  <a:t>, ∀</a:t>
                </a:r>
                <a:r>
                  <a:rPr lang="en-GB" i="1" dirty="0" err="1" smtClean="0"/>
                  <a:t>r.C</a:t>
                </a:r>
                <a:r>
                  <a:rPr lang="sr-Latn-RS" dirty="0" smtClean="0"/>
                  <a:t> i</a:t>
                </a:r>
                <a:r>
                  <a:rPr lang="en-GB" i="1" dirty="0" smtClean="0"/>
                  <a:t> </a:t>
                </a:r>
                <a:r>
                  <a:rPr lang="en-GB" dirty="0"/>
                  <a:t>∃</a:t>
                </a:r>
                <a:r>
                  <a:rPr lang="en-GB" i="1" dirty="0" err="1"/>
                  <a:t>r.C</a:t>
                </a:r>
                <a:r>
                  <a:rPr lang="en-GB" i="1" dirty="0"/>
                  <a:t> </a:t>
                </a:r>
                <a:r>
                  <a:rPr lang="sr-Latn-RS" dirty="0" smtClean="0"/>
                  <a:t>takođe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dirty="0"/>
                  <a:t>opisi koncepata</a:t>
                </a:r>
                <a:r>
                  <a:rPr lang="en-GB" dirty="0" smtClean="0"/>
                  <a:t>.</a:t>
                </a:r>
                <a:endParaRPr lang="sr-Latn-RS" dirty="0" smtClean="0"/>
              </a:p>
              <a:p>
                <a:pPr marL="57150" indent="0">
                  <a:buNone/>
                </a:pPr>
                <a:r>
                  <a:rPr lang="sr-Latn-RS" dirty="0" smtClean="0"/>
                  <a:t>Tipično, umesto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i="1" dirty="0" smtClean="0">
                    <a:latin typeface="Monotype Corsiva" panose="03010101010201010101" pitchFamily="66" charset="0"/>
                  </a:rPr>
                  <a:t> </a:t>
                </a:r>
                <a:r>
                  <a:rPr lang="sr-Latn-RS" dirty="0" smtClean="0"/>
                  <a:t>opis koncepta koristi se termin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i="1" dirty="0" smtClean="0">
                    <a:latin typeface="Monotype Corsiva" panose="03010101010201010101" pitchFamily="66" charset="0"/>
                  </a:rPr>
                  <a:t> </a:t>
                </a:r>
                <a:r>
                  <a:rPr lang="sr-Latn-RS" dirty="0" smtClean="0"/>
                  <a:t>koncept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0037"/>
                <a:ext cx="8229600" cy="4525963"/>
              </a:xfrm>
              <a:blipFill rotWithShape="1">
                <a:blip r:embed="rId2"/>
                <a:stretch>
                  <a:fillRect l="-1630" t="-2830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390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Semantika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 smtClean="0"/>
              <a:t> 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sr-Latn-RS" dirty="0" smtClean="0"/>
                  <a:t>Interpretaciju </a:t>
                </a:r>
                <a:r>
                  <a:rPr lang="en-GB" i="1" dirty="0" smtClean="0"/>
                  <a:t>I </a:t>
                </a:r>
                <a:r>
                  <a:rPr lang="en-GB" dirty="0"/>
                  <a:t>= </a:t>
                </a:r>
                <a:r>
                  <a:rPr lang="en-GB" i="1" dirty="0"/>
                  <a:t>(</a:t>
                </a:r>
                <a:r>
                  <a:rPr lang="el-GR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sr-Latn-RS" i="1" dirty="0" smtClean="0"/>
                  <a:t>,</a:t>
                </a:r>
                <a:r>
                  <a:rPr lang="en-GB" i="1" dirty="0" smtClean="0"/>
                  <a:t> </a:t>
                </a:r>
                <a:r>
                  <a:rPr lang="en-GB" dirty="0" smtClean="0"/>
                  <a:t>·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) </a:t>
                </a:r>
                <a:r>
                  <a:rPr lang="sr-Latn-RS" dirty="0" smtClean="0"/>
                  <a:t>čine nerpazan skup </a:t>
                </a:r>
                <a:r>
                  <a:rPr lang="el-GR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sr-Latn-RS" dirty="0"/>
                  <a:t> </a:t>
                </a:r>
                <a:r>
                  <a:rPr lang="sr-Latn-RS" dirty="0" smtClean="0"/>
                  <a:t>(domen interpretacije) i funkcija</a:t>
                </a:r>
                <a:r>
                  <a:rPr lang="en-GB" i="1" dirty="0" smtClean="0"/>
                  <a:t> </a:t>
                </a:r>
                <a:r>
                  <a:rPr lang="en-GB" dirty="0"/>
                  <a:t>·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sr-Latn-RS" dirty="0" smtClean="0"/>
                  <a:t>koja mapira svaki </a:t>
                </a:r>
                <a:r>
                  <a:rPr lang="sr-Latn-RS" sz="3600" i="1" dirty="0" smtClean="0">
                    <a:latin typeface="Monotype Corsiva" panose="03010101010201010101" pitchFamily="66" charset="0"/>
                  </a:rPr>
                  <a:t>ALC</a:t>
                </a:r>
                <a:r>
                  <a:rPr lang="sr-Latn-RS" sz="3600" dirty="0" smtClean="0"/>
                  <a:t> </a:t>
                </a:r>
                <a:r>
                  <a:rPr lang="sr-Latn-RS" dirty="0" smtClean="0"/>
                  <a:t>koncept na podskup </a:t>
                </a:r>
                <a:r>
                  <a:rPr lang="en-GB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sr-Latn-RS" i="1" baseline="30000" dirty="0" smtClean="0"/>
                  <a:t> </a:t>
                </a:r>
                <a:r>
                  <a:rPr lang="sr-Latn-RS" dirty="0" smtClean="0"/>
                  <a:t>i svaki naziva role na podskup </a:t>
                </a:r>
                <a:r>
                  <a:rPr lang="en-GB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en-GB" dirty="0" smtClean="0"/>
                  <a:t>×</a:t>
                </a:r>
                <a:r>
                  <a:rPr lang="el-GR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sr-Latn-RS" i="1" baseline="30000" dirty="0" smtClean="0"/>
                  <a:t> </a:t>
                </a:r>
                <a:r>
                  <a:rPr lang="sr-Latn-RS" dirty="0" smtClean="0"/>
                  <a:t>tako da </a:t>
                </a:r>
                <a:r>
                  <a:rPr lang="sr-Latn-RS" smtClean="0"/>
                  <a:t>za svaka </a:t>
                </a:r>
                <a:r>
                  <a:rPr lang="sr-Latn-RS" dirty="0" smtClean="0"/>
                  <a:t>dva </a:t>
                </a:r>
                <a:r>
                  <a:rPr lang="sr-Latn-RS" i="1" dirty="0" smtClean="0">
                    <a:latin typeface="Monotype Corsiva" panose="03010101010201010101" pitchFamily="66" charset="0"/>
                  </a:rPr>
                  <a:t>ALC</a:t>
                </a:r>
                <a:r>
                  <a:rPr lang="sr-Latn-RS" dirty="0" smtClean="0"/>
                  <a:t>  koncepta </a:t>
                </a:r>
                <a:r>
                  <a:rPr lang="en-GB" i="1" dirty="0" smtClean="0"/>
                  <a:t>C,D </a:t>
                </a:r>
                <a:r>
                  <a:rPr lang="sr-Latn-RS" dirty="0" smtClean="0"/>
                  <a:t>i za svaku rolu </a:t>
                </a:r>
                <a:r>
                  <a:rPr lang="en-GB" i="1" dirty="0" smtClean="0"/>
                  <a:t>r</a:t>
                </a:r>
                <a:r>
                  <a:rPr lang="sr-Latn-RS" i="1" dirty="0" smtClean="0"/>
                  <a:t> </a:t>
                </a:r>
                <a:r>
                  <a:rPr lang="sr-Latn-RS" dirty="0" smtClean="0"/>
                  <a:t>važi:</a:t>
                </a:r>
              </a:p>
              <a:p>
                <a:pPr marL="457200" lvl="1" indent="0">
                  <a:buNone/>
                </a:pPr>
                <a:r>
                  <a:rPr lang="sr-Latn-RS" dirty="0" smtClean="0"/>
                  <a:t>T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= </a:t>
                </a:r>
                <a:r>
                  <a:rPr lang="el-GR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sr-Latn-RS" i="1" dirty="0" smtClean="0"/>
                  <a:t> </a:t>
                </a:r>
                <a:r>
                  <a:rPr lang="en-GB" i="1" dirty="0" smtClean="0"/>
                  <a:t>, </a:t>
                </a:r>
                <a:r>
                  <a:rPr lang="en-GB" dirty="0"/>
                  <a:t>⊥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= ∅</a:t>
                </a:r>
                <a:r>
                  <a:rPr lang="en-GB" i="1" dirty="0" smtClean="0"/>
                  <a:t>,</a:t>
                </a:r>
                <a:endParaRPr lang="sr-Latn-RS" i="1" dirty="0" smtClean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(</m:t>
                    </m:r>
                    <m:r>
                      <m:rPr>
                        <m:nor/>
                      </m:rPr>
                      <a:rPr lang="en-GB" i="1" dirty="0" smtClean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⊓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m:rPr>
                        <m:nor/>
                      </m:rPr>
                      <a:rPr lang="sr-Latn-RS" b="0" i="1" dirty="0" smtClean="0"/>
                      <m:t>=</m:t>
                    </m:r>
                    <m:r>
                      <m:rPr>
                        <m:nor/>
                      </m:rPr>
                      <a:rPr lang="sr-Latn-RS" b="0" i="1" dirty="0" smtClean="0"/>
                      <m:t>CI</m:t>
                    </m:r>
                    <m:r>
                      <a:rPr lang="sr-Latn-RS" b="0" i="1" dirty="0" smtClean="0">
                        <a:latin typeface="Cambria Math"/>
                        <a:ea typeface="Cambria Math"/>
                      </a:rPr>
                      <m:t>∩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</m:oMath>
                </a14:m>
                <a:r>
                  <a:rPr lang="sr-Latn-RS" dirty="0"/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⊔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m:rPr>
                        <m:nor/>
                      </m:rPr>
                      <a:rPr lang="sr-Latn-RS" b="0" i="1" dirty="0" smtClean="0"/>
                      <m:t>=</m:t>
                    </m:r>
                    <m:r>
                      <m:rPr>
                        <m:nor/>
                      </m:rPr>
                      <a:rPr lang="sr-Latn-RS" b="0" i="1" dirty="0" smtClean="0"/>
                      <m:t>CI</m:t>
                    </m:r>
                    <m:r>
                      <a:rPr lang="sr-Latn-RS" b="0" i="1" dirty="0" smtClean="0">
                        <a:latin typeface="Cambria Math"/>
                        <a:ea typeface="Cambria Math"/>
                      </a:rPr>
                      <m:t>∪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</m:oMath>
                </a14:m>
                <a:r>
                  <a:rPr lang="sr-Latn-RS" i="1" dirty="0" smtClean="0"/>
                  <a:t>, </a:t>
                </a:r>
                <a:r>
                  <a:rPr lang="nn-NO" i="1" dirty="0"/>
                  <a:t>¬</a:t>
                </a:r>
                <a:r>
                  <a:rPr lang="nn-NO" i="1" dirty="0" smtClean="0"/>
                  <a:t>C</a:t>
                </a:r>
                <a:r>
                  <a:rPr lang="nn-NO" i="1" baseline="30000" dirty="0" smtClean="0"/>
                  <a:t>I</a:t>
                </a:r>
                <a:r>
                  <a:rPr lang="nn-NO" i="1" dirty="0" smtClean="0"/>
                  <a:t> </a:t>
                </a:r>
                <a:r>
                  <a:rPr lang="nn-NO" i="1" dirty="0"/>
                  <a:t>= </a:t>
                </a:r>
                <a:r>
                  <a:rPr lang="nn-NO" i="1" dirty="0" smtClean="0"/>
                  <a:t>Δ</a:t>
                </a:r>
                <a:r>
                  <a:rPr lang="nn-NO" i="1" baseline="30000" dirty="0" smtClean="0"/>
                  <a:t>I</a:t>
                </a:r>
                <a:r>
                  <a:rPr lang="nn-NO" i="1" dirty="0" smtClean="0"/>
                  <a:t> </a:t>
                </a:r>
                <a:r>
                  <a:rPr lang="nn-NO" i="1" dirty="0"/>
                  <a:t>\ </a:t>
                </a:r>
                <a:r>
                  <a:rPr lang="nn-NO" i="1" dirty="0" smtClean="0"/>
                  <a:t>C</a:t>
                </a:r>
                <a:r>
                  <a:rPr lang="nn-NO" i="1" baseline="30000" dirty="0" smtClean="0"/>
                  <a:t>I</a:t>
                </a:r>
                <a:r>
                  <a:rPr lang="nn-NO" i="1" dirty="0" smtClean="0"/>
                  <a:t>,</a:t>
                </a:r>
                <a:endParaRPr lang="sr-Latn-RS" i="1" dirty="0" smtClean="0"/>
              </a:p>
              <a:p>
                <a:pPr marL="457200" lvl="1" indent="0">
                  <a:buNone/>
                </a:pPr>
                <a:r>
                  <a:rPr lang="en-GB" i="1" dirty="0"/>
                  <a:t>(</a:t>
                </a:r>
                <a:r>
                  <a:rPr lang="en-GB" dirty="0"/>
                  <a:t>∃</a:t>
                </a:r>
                <a:r>
                  <a:rPr lang="en-GB" i="1" dirty="0" err="1" smtClean="0"/>
                  <a:t>r.C</a:t>
                </a:r>
                <a:r>
                  <a:rPr lang="en-GB" i="1" dirty="0" smtClean="0"/>
                  <a:t>)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= {</a:t>
                </a:r>
                <a:r>
                  <a:rPr lang="en-GB" i="1" dirty="0"/>
                  <a:t>x </a:t>
                </a:r>
                <a:r>
                  <a:rPr lang="en-GB" dirty="0"/>
                  <a:t>∈ </a:t>
                </a:r>
                <a:r>
                  <a:rPr lang="el-GR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| </a:t>
                </a:r>
                <a:r>
                  <a:rPr lang="sr-Latn-RS" dirty="0" smtClean="0"/>
                  <a:t>postoji neko</a:t>
                </a:r>
                <a:r>
                  <a:rPr lang="en-GB" i="1" dirty="0" smtClean="0"/>
                  <a:t> </a:t>
                </a:r>
                <a:r>
                  <a:rPr lang="en-GB" i="1" dirty="0"/>
                  <a:t>y </a:t>
                </a:r>
                <a:r>
                  <a:rPr lang="en-GB" dirty="0"/>
                  <a:t>∈ </a:t>
                </a:r>
                <a:r>
                  <a:rPr lang="en-GB" i="1" dirty="0" smtClean="0"/>
                  <a:t>Δ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sr-Latn-RS" dirty="0" smtClean="0"/>
                  <a:t>takvo da su</a:t>
                </a:r>
                <a:r>
                  <a:rPr lang="en-GB" i="1" dirty="0" smtClean="0"/>
                  <a:t> </a:t>
                </a:r>
                <a:r>
                  <a:rPr lang="sr-Latn-RS" dirty="0" smtClean="0"/>
                  <a:t>(</a:t>
                </a:r>
                <a:r>
                  <a:rPr lang="en-GB" i="1" dirty="0" smtClean="0"/>
                  <a:t>x</a:t>
                </a:r>
                <a:r>
                  <a:rPr lang="en-GB" i="1" dirty="0"/>
                  <a:t>, </a:t>
                </a:r>
                <a:r>
                  <a:rPr lang="en-GB" i="1" dirty="0" smtClean="0"/>
                  <a:t>y</a:t>
                </a:r>
                <a:r>
                  <a:rPr lang="sr-Latn-RS" dirty="0"/>
                  <a:t>)</a:t>
                </a:r>
                <a:r>
                  <a:rPr lang="en-GB" dirty="0" smtClean="0"/>
                  <a:t> </a:t>
                </a:r>
                <a:r>
                  <a:rPr lang="en-GB" dirty="0"/>
                  <a:t>∈ </a:t>
                </a:r>
                <a:r>
                  <a:rPr lang="en-GB" i="1" dirty="0" err="1" smtClean="0"/>
                  <a:t>r</a:t>
                </a:r>
                <a:r>
                  <a:rPr lang="en-GB" i="1" baseline="30000" dirty="0" err="1" smtClean="0"/>
                  <a:t>I</a:t>
                </a:r>
                <a:r>
                  <a:rPr lang="en-GB" i="1" dirty="0" smtClean="0"/>
                  <a:t> </a:t>
                </a:r>
                <a:r>
                  <a:rPr lang="sr-Latn-RS" dirty="0" smtClean="0"/>
                  <a:t>i </a:t>
                </a:r>
                <a:r>
                  <a:rPr lang="en-GB" i="1" dirty="0" smtClean="0"/>
                  <a:t> </a:t>
                </a:r>
                <a:r>
                  <a:rPr lang="en-GB" i="1" dirty="0"/>
                  <a:t>y </a:t>
                </a:r>
                <a:r>
                  <a:rPr lang="en-GB" dirty="0"/>
                  <a:t>∈ </a:t>
                </a:r>
                <a:r>
                  <a:rPr lang="en-GB" i="1" dirty="0" smtClean="0"/>
                  <a:t>C</a:t>
                </a:r>
                <a:r>
                  <a:rPr lang="en-GB" i="1" baseline="30000" dirty="0" smtClean="0"/>
                  <a:t>I</a:t>
                </a:r>
                <a:r>
                  <a:rPr lang="en-GB" dirty="0" smtClean="0"/>
                  <a:t>}</a:t>
                </a:r>
                <a:r>
                  <a:rPr lang="en-GB" i="1" dirty="0" smtClean="0"/>
                  <a:t>,</a:t>
                </a:r>
                <a:endParaRPr lang="sr-Latn-RS" i="1" dirty="0" smtClean="0"/>
              </a:p>
              <a:p>
                <a:pPr marL="457200" lvl="1" indent="0">
                  <a:buNone/>
                </a:pPr>
                <a:r>
                  <a:rPr lang="en-GB" i="1" dirty="0" smtClean="0"/>
                  <a:t>(</a:t>
                </a:r>
                <a:r>
                  <a:rPr lang="en-GB" dirty="0"/>
                  <a:t>∀</a:t>
                </a:r>
                <a:r>
                  <a:rPr lang="en-GB" i="1" dirty="0" err="1" smtClean="0"/>
                  <a:t>r.C</a:t>
                </a:r>
                <a:r>
                  <a:rPr lang="en-GB" i="1" dirty="0" smtClean="0"/>
                  <a:t>)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= {</a:t>
                </a:r>
                <a:r>
                  <a:rPr lang="en-GB" i="1" dirty="0"/>
                  <a:t>x </a:t>
                </a:r>
                <a:r>
                  <a:rPr lang="en-GB" dirty="0"/>
                  <a:t>∈ </a:t>
                </a:r>
                <a:r>
                  <a:rPr lang="el-GR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en-GB" dirty="0"/>
                  <a:t>| </a:t>
                </a:r>
                <a:r>
                  <a:rPr lang="sr-Latn-RS" dirty="0" smtClean="0"/>
                  <a:t>za svako</a:t>
                </a:r>
                <a:r>
                  <a:rPr lang="en-GB" i="1" dirty="0" smtClean="0"/>
                  <a:t> </a:t>
                </a:r>
                <a:r>
                  <a:rPr lang="en-GB" i="1" dirty="0"/>
                  <a:t>y </a:t>
                </a:r>
                <a:r>
                  <a:rPr lang="en-GB" dirty="0"/>
                  <a:t>∈ </a:t>
                </a:r>
                <a:r>
                  <a:rPr lang="en-GB" i="1" dirty="0"/>
                  <a:t>Δ</a:t>
                </a:r>
                <a:r>
                  <a:rPr lang="en-GB" i="1" baseline="30000" dirty="0"/>
                  <a:t>I</a:t>
                </a:r>
                <a:r>
                  <a:rPr lang="en-GB" i="1" dirty="0"/>
                  <a:t> </a:t>
                </a:r>
                <a:r>
                  <a:rPr lang="sr-Latn-RS" dirty="0" smtClean="0"/>
                  <a:t>ako</a:t>
                </a:r>
                <a:r>
                  <a:rPr lang="en-GB" i="1" dirty="0" smtClean="0"/>
                  <a:t> </a:t>
                </a:r>
                <a:r>
                  <a:rPr lang="sr-Latn-RS" dirty="0"/>
                  <a:t>(</a:t>
                </a:r>
                <a:r>
                  <a:rPr lang="en-GB" i="1" dirty="0"/>
                  <a:t>x, y</a:t>
                </a:r>
                <a:r>
                  <a:rPr lang="sr-Latn-RS" dirty="0"/>
                  <a:t>)</a:t>
                </a:r>
                <a:r>
                  <a:rPr lang="en-GB" dirty="0"/>
                  <a:t> ∈ </a:t>
                </a:r>
                <a:r>
                  <a:rPr lang="en-GB" i="1" dirty="0" err="1"/>
                  <a:t>r</a:t>
                </a:r>
                <a:r>
                  <a:rPr lang="en-GB" i="1" baseline="30000" dirty="0" err="1"/>
                  <a:t>I</a:t>
                </a:r>
                <a:r>
                  <a:rPr lang="en-GB" i="1" dirty="0"/>
                  <a:t> </a:t>
                </a:r>
                <a:r>
                  <a:rPr lang="sr-Latn-RS" dirty="0" smtClean="0"/>
                  <a:t>onda </a:t>
                </a:r>
                <a:r>
                  <a:rPr lang="en-GB" i="1" dirty="0" smtClean="0"/>
                  <a:t> </a:t>
                </a:r>
                <a:r>
                  <a:rPr lang="en-GB" i="1" dirty="0"/>
                  <a:t>y </a:t>
                </a:r>
                <a:r>
                  <a:rPr lang="en-GB" dirty="0"/>
                  <a:t>∈ </a:t>
                </a:r>
                <a:r>
                  <a:rPr lang="en-GB" i="1" dirty="0"/>
                  <a:t>C</a:t>
                </a:r>
                <a:r>
                  <a:rPr lang="en-GB" i="1" baseline="30000" dirty="0"/>
                  <a:t>I</a:t>
                </a:r>
                <a:r>
                  <a:rPr lang="en-GB" dirty="0" smtClean="0"/>
                  <a:t>}</a:t>
                </a:r>
                <a:endParaRPr lang="sr-Latn-RS" i="1" dirty="0" smtClean="0"/>
              </a:p>
              <a:p>
                <a:r>
                  <a:rPr lang="sr-Latn-RS" dirty="0" smtClean="0"/>
                  <a:t>Za </a:t>
                </a:r>
                <a:r>
                  <a:rPr lang="sr-Latn-RS" i="1" dirty="0" smtClean="0"/>
                  <a:t>C</a:t>
                </a:r>
                <a:r>
                  <a:rPr lang="sr-Latn-RS" i="1" baseline="30000" dirty="0" smtClean="0"/>
                  <a:t>I</a:t>
                </a:r>
                <a:r>
                  <a:rPr lang="sr-Latn-RS" i="1" dirty="0" smtClean="0"/>
                  <a:t> </a:t>
                </a:r>
                <a:r>
                  <a:rPr lang="sr-Latn-RS" dirty="0" smtClean="0"/>
                  <a:t>kažemo da su ekstenzije koncepta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u interpretaciji </a:t>
                </a:r>
                <a:r>
                  <a:rPr lang="sr-Latn-RS" i="1" dirty="0" smtClean="0"/>
                  <a:t>I </a:t>
                </a:r>
                <a:r>
                  <a:rPr lang="sr-Latn-RS" dirty="0" smtClean="0"/>
                  <a:t>(skup svih individuala koji su instance koncepta C). Ako </a:t>
                </a:r>
                <a:r>
                  <a:rPr lang="sr-Latn-RS" i="1" dirty="0" smtClean="0"/>
                  <a:t>x </a:t>
                </a:r>
                <a:r>
                  <a:rPr lang="en-GB" dirty="0" smtClean="0"/>
                  <a:t>∈</a:t>
                </a:r>
                <a:r>
                  <a:rPr lang="sr-Latn-RS" i="1" dirty="0" smtClean="0"/>
                  <a:t> C</a:t>
                </a:r>
                <a:r>
                  <a:rPr lang="sr-Latn-RS" i="1" baseline="30000" dirty="0" smtClean="0"/>
                  <a:t>I</a:t>
                </a:r>
                <a:r>
                  <a:rPr lang="sr-Latn-RS" dirty="0" smtClean="0"/>
                  <a:t>, onda kažemo da je </a:t>
                </a:r>
                <a:r>
                  <a:rPr lang="sr-Latn-RS" i="1" dirty="0" smtClean="0"/>
                  <a:t>x </a:t>
                </a:r>
                <a:r>
                  <a:rPr lang="sr-Latn-RS" dirty="0" smtClean="0"/>
                  <a:t>instanca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u interpretaciji </a:t>
                </a:r>
                <a:r>
                  <a:rPr lang="sr-Latn-RS" i="1" dirty="0" smtClean="0"/>
                  <a:t>I</a:t>
                </a:r>
                <a:r>
                  <a:rPr lang="sr-Latn-RS" dirty="0" smtClean="0"/>
                  <a:t>.</a:t>
                </a:r>
                <a:r>
                  <a:rPr lang="sr-Latn-RS" i="1" dirty="0" smtClean="0"/>
                  <a:t> </a:t>
                </a:r>
                <a:endParaRPr lang="sr-Latn-RS" i="1" dirty="0"/>
              </a:p>
              <a:p>
                <a:endParaRPr lang="sr-Latn-RS" i="1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 r="-1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5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Aksiomi u TBox-u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/>
                  <a:t>Generalna inkluzija koncepata (GCI)</a:t>
                </a:r>
                <a:endParaRPr lang="sr-Latn-RS" dirty="0" smtClean="0"/>
              </a:p>
              <a:p>
                <a:r>
                  <a:rPr lang="sr-Latn-RS" dirty="0" smtClean="0"/>
                  <a:t>Analgno nasleđivanju u OOP</a:t>
                </a:r>
              </a:p>
              <a:p>
                <a:r>
                  <a:rPr lang="sr-Latn-RS" dirty="0" smtClean="0"/>
                  <a:t>Iskaz oblika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 smtClean="0"/>
                  <a:t>, gde su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i </a:t>
                </a:r>
                <a:r>
                  <a:rPr lang="sr-Latn-RS" i="1" dirty="0" smtClean="0"/>
                  <a:t>D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 </a:t>
                </a:r>
                <a:r>
                  <a:rPr lang="sr-Latn-RS" i="1" dirty="0" smtClean="0">
                    <a:latin typeface="Monotype Corsiva" panose="03010101010201010101" pitchFamily="66" charset="0"/>
                  </a:rPr>
                  <a:t> </a:t>
                </a:r>
                <a:r>
                  <a:rPr lang="sr-Latn-RS" dirty="0" smtClean="0"/>
                  <a:t>koncepti</a:t>
                </a:r>
              </a:p>
              <a:p>
                <a:r>
                  <a:rPr lang="sr-Latn-RS" dirty="0" smtClean="0"/>
                  <a:t>Konačni skup generalnih inkluzija koncepata čini TBox</a:t>
                </a:r>
              </a:p>
              <a:p>
                <a:r>
                  <a:rPr lang="sr-Latn-RS" dirty="0" smtClean="0"/>
                  <a:t>Interpretacija </a:t>
                </a:r>
                <a:r>
                  <a:rPr lang="sr-Latn-RS" i="1" dirty="0" smtClean="0"/>
                  <a:t>I </a:t>
                </a:r>
                <a:r>
                  <a:rPr lang="sr-Latn-RS" dirty="0" smtClean="0"/>
                  <a:t>je model GCI</a:t>
                </a:r>
                <a:r>
                  <a:rPr lang="sr-Latn-RS" i="1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 smtClean="0"/>
                  <a:t> ako </a:t>
                </a:r>
                <a:r>
                  <a:rPr lang="en-GB" i="1" dirty="0" smtClean="0"/>
                  <a:t>C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⊆ </a:t>
                </a:r>
                <a:r>
                  <a:rPr lang="en-GB" i="1" dirty="0" smtClean="0"/>
                  <a:t>D</a:t>
                </a:r>
                <a:r>
                  <a:rPr lang="en-GB" i="1" baseline="30000" dirty="0" smtClean="0"/>
                  <a:t>I</a:t>
                </a:r>
                <a:endParaRPr lang="sr-Latn-RS" i="1" baseline="30000" dirty="0" smtClean="0"/>
              </a:p>
              <a:p>
                <a:r>
                  <a:rPr lang="sr-Latn-RS" dirty="0" smtClean="0"/>
                  <a:t>Interpretacija</a:t>
                </a:r>
                <a:r>
                  <a:rPr lang="sr-Latn-RS" i="1" dirty="0" smtClean="0"/>
                  <a:t> I </a:t>
                </a:r>
                <a:r>
                  <a:rPr lang="sr-Latn-RS" dirty="0" smtClean="0"/>
                  <a:t>je model TBox-a </a:t>
                </a:r>
                <a:r>
                  <a:rPr lang="sr-Latn-RS" i="1" dirty="0" smtClean="0"/>
                  <a:t>T </a:t>
                </a:r>
                <a:r>
                  <a:rPr lang="sr-Latn-RS" dirty="0" smtClean="0"/>
                  <a:t>ako je model svake generalne inkluzije koncepata iz </a:t>
                </a:r>
                <a:r>
                  <a:rPr lang="sr-Latn-RS" i="1" dirty="0" smtClean="0"/>
                  <a:t>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2370" b="-33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96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Definisanje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sr-Latn-RS" dirty="0" smtClean="0"/>
                  <a:t>Simetrični par generalnih inkluzija koncepata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 smtClean="0"/>
                  <a:t> i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D</m:t>
                    </m:r>
                    <m:r>
                      <a:rPr lang="sr-Latn-RS" i="1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</m:oMath>
                </a14:m>
                <a:r>
                  <a:rPr lang="sr-Latn-RS" dirty="0" smtClean="0"/>
                  <a:t> skraćeno se piše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i="1" dirty="0"/>
                      <m:t>C</m:t>
                    </m:r>
                    <m:r>
                      <a:rPr lang="sr-Latn-RS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nor/>
                      </m:rPr>
                      <a:rPr lang="en-GB" i="1" dirty="0"/>
                      <m:t>D</m:t>
                    </m:r>
                  </m:oMath>
                </a14:m>
                <a:r>
                  <a:rPr lang="sr-Latn-RS" dirty="0" smtClean="0"/>
                  <a:t> i zove se </a:t>
                </a:r>
                <a:r>
                  <a:rPr lang="sr-Latn-RS" i="1" dirty="0" smtClean="0"/>
                  <a:t>definicija</a:t>
                </a:r>
                <a:endParaRPr lang="sr-Latn-RS" dirty="0" smtClean="0"/>
              </a:p>
              <a:p>
                <a:r>
                  <a:rPr lang="sr-Latn-RS" dirty="0" smtClean="0"/>
                  <a:t>TBox koji sadrži samo definicije zovemo </a:t>
                </a:r>
                <a:r>
                  <a:rPr lang="sr-Latn-RS" i="1" dirty="0" smtClean="0"/>
                  <a:t>definicioni</a:t>
                </a:r>
                <a:r>
                  <a:rPr lang="sr-Latn-RS" dirty="0" smtClean="0"/>
                  <a:t> ako:</a:t>
                </a:r>
              </a:p>
              <a:p>
                <a:pPr lvl="1"/>
                <a:r>
                  <a:rPr lang="sr-Latn-RS" dirty="0" smtClean="0"/>
                  <a:t>Sadrži najviše jednu definiciju za svaki koncept</a:t>
                </a:r>
              </a:p>
              <a:p>
                <a:pPr lvl="1"/>
                <a:r>
                  <a:rPr lang="sr-Latn-RS" dirty="0" smtClean="0"/>
                  <a:t>Acikličan je</a:t>
                </a:r>
              </a:p>
              <a:p>
                <a:r>
                  <a:rPr lang="sr-Latn-RS" dirty="0" smtClean="0"/>
                  <a:t>U definicionom TBox-u:</a:t>
                </a:r>
              </a:p>
              <a:p>
                <a:pPr lvl="1"/>
                <a:r>
                  <a:rPr lang="sr-Latn-RS" dirty="0" smtClean="0"/>
                  <a:t>Koncepti sa leve strane se zovu </a:t>
                </a:r>
                <a:r>
                  <a:rPr lang="sr-Latn-RS" i="1" dirty="0" smtClean="0"/>
                  <a:t>definisani </a:t>
                </a:r>
                <a:r>
                  <a:rPr lang="sr-Latn-RS" dirty="0" smtClean="0"/>
                  <a:t>koncepti</a:t>
                </a:r>
              </a:p>
              <a:p>
                <a:pPr lvl="1"/>
                <a:r>
                  <a:rPr lang="sr-Latn-RS" dirty="0" smtClean="0"/>
                  <a:t>Koncepti sa desne strane se zovu </a:t>
                </a:r>
                <a:r>
                  <a:rPr lang="sr-Latn-RS" i="1" dirty="0" smtClean="0"/>
                  <a:t>primitivni</a:t>
                </a:r>
                <a:r>
                  <a:rPr lang="sr-Latn-RS" dirty="0" smtClean="0"/>
                  <a:t> koncepti</a:t>
                </a:r>
              </a:p>
              <a:p>
                <a:r>
                  <a:rPr lang="sr-Latn-RS" dirty="0" smtClean="0"/>
                  <a:t>Rezonovanje nad definicionim TBox-ovima je veoma efikasno, pa se koriste kad god je to moguće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022" r="-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52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Aksiomi u ABox-u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Asertacioni aksiom može da bude oblika </a:t>
            </a:r>
            <a:r>
              <a:rPr lang="en-GB" i="1" dirty="0"/>
              <a:t>x </a:t>
            </a:r>
            <a:r>
              <a:rPr lang="en-GB" dirty="0"/>
              <a:t>: </a:t>
            </a:r>
            <a:r>
              <a:rPr lang="en-GB" i="1" dirty="0"/>
              <a:t>C </a:t>
            </a:r>
            <a:r>
              <a:rPr lang="sr-Latn-RS" dirty="0" smtClean="0"/>
              <a:t>ili oblika</a:t>
            </a:r>
            <a:r>
              <a:rPr lang="en-GB" i="1" dirty="0" smtClean="0"/>
              <a:t> </a:t>
            </a:r>
            <a:r>
              <a:rPr lang="en-GB" i="1" dirty="0"/>
              <a:t>(x, y) </a:t>
            </a:r>
            <a:r>
              <a:rPr lang="en-GB" dirty="0"/>
              <a:t>: </a:t>
            </a:r>
            <a:r>
              <a:rPr lang="en-GB" i="1" dirty="0" smtClean="0"/>
              <a:t>r</a:t>
            </a:r>
            <a:r>
              <a:rPr lang="sr-Latn-RS" i="1" dirty="0" smtClean="0"/>
              <a:t> </a:t>
            </a:r>
            <a:r>
              <a:rPr lang="sr-Latn-RS" dirty="0" smtClean="0"/>
              <a:t>pri čemu je </a:t>
            </a:r>
            <a:r>
              <a:rPr lang="sr-Latn-RS" i="1" dirty="0" smtClean="0"/>
              <a:t>C </a:t>
            </a:r>
            <a:r>
              <a:rPr lang="sr-Latn-RS" i="1" dirty="0">
                <a:latin typeface="Monotype Corsiva" panose="03010101010201010101" pitchFamily="66" charset="0"/>
              </a:rPr>
              <a:t>ALC </a:t>
            </a:r>
            <a:r>
              <a:rPr lang="sr-Latn-RS" i="1" dirty="0" smtClean="0">
                <a:latin typeface="Monotype Corsiva" panose="03010101010201010101" pitchFamily="66" charset="0"/>
              </a:rPr>
              <a:t> </a:t>
            </a:r>
            <a:r>
              <a:rPr lang="sr-Latn-RS" dirty="0" smtClean="0"/>
              <a:t>koncept, </a:t>
            </a:r>
            <a:r>
              <a:rPr lang="sr-Latn-RS" i="1" dirty="0" smtClean="0"/>
              <a:t>r</a:t>
            </a:r>
            <a:r>
              <a:rPr lang="sr-Latn-RS" dirty="0" smtClean="0"/>
              <a:t> naziv rola, a </a:t>
            </a:r>
            <a:r>
              <a:rPr lang="sr-Latn-RS" i="1" dirty="0" smtClean="0"/>
              <a:t>x</a:t>
            </a:r>
            <a:r>
              <a:rPr lang="sr-Latn-RS" dirty="0" smtClean="0"/>
              <a:t> i </a:t>
            </a:r>
            <a:r>
              <a:rPr lang="sr-Latn-RS" i="1" dirty="0" smtClean="0"/>
              <a:t>y </a:t>
            </a:r>
            <a:r>
              <a:rPr lang="sr-Latn-RS" dirty="0" smtClean="0"/>
              <a:t>su nazivi individuala.</a:t>
            </a:r>
          </a:p>
          <a:p>
            <a:r>
              <a:rPr lang="sr-Latn-RS" dirty="0" smtClean="0"/>
              <a:t>Konačan skup asertacionih aksioma je ABox.</a:t>
            </a:r>
          </a:p>
          <a:p>
            <a:r>
              <a:rPr lang="sr-Latn-RS" dirty="0" smtClean="0"/>
              <a:t>Interpretacija </a:t>
            </a:r>
            <a:r>
              <a:rPr lang="sr-Latn-RS" i="1" dirty="0" smtClean="0"/>
              <a:t>I</a:t>
            </a:r>
            <a:r>
              <a:rPr lang="sr-Latn-RS" dirty="0" smtClean="0"/>
              <a:t> je model asertacionog aksioma </a:t>
            </a:r>
            <a:r>
              <a:rPr lang="sr-Latn-RS" i="1" dirty="0" smtClean="0"/>
              <a:t>x </a:t>
            </a:r>
            <a:r>
              <a:rPr lang="sr-Latn-RS" dirty="0" smtClean="0"/>
              <a:t>: </a:t>
            </a:r>
            <a:r>
              <a:rPr lang="sr-Latn-RS" i="1" dirty="0" smtClean="0"/>
              <a:t>C</a:t>
            </a:r>
            <a:r>
              <a:rPr lang="sr-Latn-RS" dirty="0" smtClean="0"/>
              <a:t> ako </a:t>
            </a:r>
            <a:r>
              <a:rPr lang="sr-Latn-RS" i="1" dirty="0" smtClean="0"/>
              <a:t>x</a:t>
            </a:r>
            <a:r>
              <a:rPr lang="sr-Latn-RS" i="1" baseline="30000" dirty="0" smtClean="0"/>
              <a:t>I</a:t>
            </a:r>
            <a:r>
              <a:rPr lang="en-GB" dirty="0"/>
              <a:t> </a:t>
            </a:r>
            <a:r>
              <a:rPr lang="en-GB" dirty="0" smtClean="0"/>
              <a:t>∈</a:t>
            </a:r>
            <a:r>
              <a:rPr lang="sr-Latn-RS" dirty="0" smtClean="0"/>
              <a:t> </a:t>
            </a:r>
            <a:r>
              <a:rPr lang="sr-Latn-RS" i="1" dirty="0" smtClean="0"/>
              <a:t>C</a:t>
            </a:r>
            <a:r>
              <a:rPr lang="sr-Latn-RS" i="1" baseline="30000" dirty="0" smtClean="0"/>
              <a:t>I</a:t>
            </a:r>
            <a:endParaRPr lang="sr-Latn-RS" dirty="0"/>
          </a:p>
          <a:p>
            <a:r>
              <a:rPr lang="sr-Latn-RS" dirty="0" smtClean="0"/>
              <a:t>Interpretacija </a:t>
            </a:r>
            <a:r>
              <a:rPr lang="sr-Latn-RS" i="1" dirty="0" smtClean="0"/>
              <a:t>I</a:t>
            </a:r>
            <a:r>
              <a:rPr lang="sr-Latn-RS" dirty="0" smtClean="0"/>
              <a:t> je model asertacionog aksioma </a:t>
            </a:r>
            <a:r>
              <a:rPr lang="sr-Latn-RS" i="1" dirty="0" smtClean="0"/>
              <a:t>(x,y) </a:t>
            </a:r>
            <a:r>
              <a:rPr lang="sr-Latn-RS" dirty="0" smtClean="0"/>
              <a:t>:</a:t>
            </a:r>
            <a:r>
              <a:rPr lang="sr-Latn-RS" i="1" dirty="0" smtClean="0"/>
              <a:t> r</a:t>
            </a:r>
            <a:r>
              <a:rPr lang="sr-Latn-RS" dirty="0" smtClean="0"/>
              <a:t> ako </a:t>
            </a:r>
            <a:r>
              <a:rPr lang="sr-Latn-RS" i="1" dirty="0" smtClean="0"/>
              <a:t>(x</a:t>
            </a:r>
            <a:r>
              <a:rPr lang="sr-Latn-RS" i="1" baseline="30000" dirty="0" smtClean="0"/>
              <a:t>I</a:t>
            </a:r>
            <a:r>
              <a:rPr lang="sr-Latn-RS" i="1" dirty="0" smtClean="0"/>
              <a:t>,y</a:t>
            </a:r>
            <a:r>
              <a:rPr lang="sr-Latn-RS" i="1" baseline="30000" dirty="0" smtClean="0"/>
              <a:t>I</a:t>
            </a:r>
            <a:r>
              <a:rPr lang="sr-Latn-RS" i="1" dirty="0" smtClean="0"/>
              <a:t>)</a:t>
            </a:r>
            <a:r>
              <a:rPr lang="sr-Latn-RS" dirty="0" smtClean="0"/>
              <a:t> </a:t>
            </a:r>
            <a:r>
              <a:rPr lang="en-GB" dirty="0" smtClean="0"/>
              <a:t>∈</a:t>
            </a:r>
            <a:r>
              <a:rPr lang="sr-Latn-RS" dirty="0" smtClean="0"/>
              <a:t> </a:t>
            </a:r>
            <a:r>
              <a:rPr lang="sr-Latn-RS" i="1" dirty="0" smtClean="0"/>
              <a:t>r</a:t>
            </a:r>
            <a:r>
              <a:rPr lang="sr-Latn-RS" i="1" baseline="30000" dirty="0" smtClean="0"/>
              <a:t>I</a:t>
            </a:r>
          </a:p>
          <a:p>
            <a:r>
              <a:rPr lang="sr-Latn-RS" i="1" dirty="0" smtClean="0"/>
              <a:t>I </a:t>
            </a:r>
            <a:r>
              <a:rPr lang="sr-Latn-RS" dirty="0" smtClean="0"/>
              <a:t>je model ABox-a </a:t>
            </a:r>
            <a:r>
              <a:rPr lang="sr-Latn-RS" i="1" dirty="0" smtClean="0"/>
              <a:t>A</a:t>
            </a:r>
            <a:r>
              <a:rPr lang="sr-Latn-RS" dirty="0" smtClean="0"/>
              <a:t> ako je model svakog asertacionog individuala u </a:t>
            </a:r>
            <a:r>
              <a:rPr lang="sr-Latn-RS" i="1" dirty="0" smtClean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93617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Baza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Par (</a:t>
            </a:r>
            <a:r>
              <a:rPr lang="sr-Latn-RS" i="1" dirty="0" smtClean="0"/>
              <a:t>T, A</a:t>
            </a:r>
            <a:r>
              <a:rPr lang="sr-Latn-RS" dirty="0" smtClean="0"/>
              <a:t>) gde je </a:t>
            </a:r>
            <a:r>
              <a:rPr lang="sr-Latn-RS" i="1" dirty="0" smtClean="0"/>
              <a:t>T</a:t>
            </a:r>
            <a:r>
              <a:rPr lang="sr-Latn-RS" dirty="0" smtClean="0"/>
              <a:t> TBox, a </a:t>
            </a:r>
            <a:r>
              <a:rPr lang="sr-Latn-RS" i="1" dirty="0" smtClean="0"/>
              <a:t>A</a:t>
            </a:r>
            <a:r>
              <a:rPr lang="sr-Latn-RS" dirty="0" smtClean="0"/>
              <a:t> je ABox.</a:t>
            </a:r>
          </a:p>
          <a:p>
            <a:r>
              <a:rPr lang="sr-Latn-RS" dirty="0" smtClean="0"/>
              <a:t>Interpretacija </a:t>
            </a:r>
            <a:r>
              <a:rPr lang="sr-Latn-RS" i="1" dirty="0" smtClean="0"/>
              <a:t>I </a:t>
            </a:r>
            <a:r>
              <a:rPr lang="sr-Latn-RS" dirty="0" smtClean="0"/>
              <a:t>je model baze znanja </a:t>
            </a:r>
            <a:r>
              <a:rPr lang="sr-Latn-RS" i="1" dirty="0" smtClean="0"/>
              <a:t>K=(T,A)</a:t>
            </a:r>
            <a:r>
              <a:rPr lang="sr-Latn-RS" dirty="0" smtClean="0"/>
              <a:t> ako je model </a:t>
            </a:r>
            <a:r>
              <a:rPr lang="sr-Latn-RS" i="1" dirty="0" smtClean="0"/>
              <a:t>T</a:t>
            </a:r>
            <a:r>
              <a:rPr lang="sr-Latn-RS" dirty="0" smtClean="0"/>
              <a:t> i model od </a:t>
            </a:r>
            <a:r>
              <a:rPr lang="sr-Latn-RS" i="1" dirty="0" smtClean="0"/>
              <a:t>A</a:t>
            </a:r>
          </a:p>
          <a:p>
            <a:r>
              <a:rPr lang="sr-Latn-RS" dirty="0" smtClean="0"/>
              <a:t>Znači, kada pravimo bazu znanja, možemo da definišemo:</a:t>
            </a:r>
          </a:p>
          <a:p>
            <a:pPr lvl="1"/>
            <a:r>
              <a:rPr lang="sr-Latn-RS" dirty="0" smtClean="0"/>
              <a:t>Koji koncepti su uključeni u koje koncepte (TBox),</a:t>
            </a:r>
          </a:p>
          <a:p>
            <a:pPr lvl="1"/>
            <a:r>
              <a:rPr lang="sr-Latn-RS" dirty="0" smtClean="0"/>
              <a:t>Koji individuali su instance kojih koncepata (ABox) i</a:t>
            </a:r>
          </a:p>
          <a:p>
            <a:pPr lvl="1"/>
            <a:r>
              <a:rPr lang="sr-Latn-RS" dirty="0" smtClean="0"/>
              <a:t>Koji individuali su u relaciji sa kojim individualima (ABox)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1563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Baza znanja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sr-Latn-RS" dirty="0" smtClean="0"/>
                  <a:t>Za bazu znanja </a:t>
                </a:r>
                <a:r>
                  <a:rPr lang="sr-Latn-RS" i="1" dirty="0" smtClean="0"/>
                  <a:t>K=(T,A)</a:t>
                </a:r>
                <a:r>
                  <a:rPr lang="sr-Latn-RS" dirty="0" smtClean="0"/>
                  <a:t> kažemo da je </a:t>
                </a:r>
                <a:r>
                  <a:rPr lang="sr-Latn-RS" i="1" dirty="0" smtClean="0"/>
                  <a:t>konzistentna</a:t>
                </a:r>
                <a:r>
                  <a:rPr lang="sr-Latn-RS" dirty="0" smtClean="0"/>
                  <a:t> ako </a:t>
                </a:r>
                <a:r>
                  <a:rPr lang="sr-Latn-RS" i="1" dirty="0" smtClean="0"/>
                  <a:t>ima model</a:t>
                </a:r>
                <a:r>
                  <a:rPr lang="sr-Latn-RS" dirty="0" smtClean="0"/>
                  <a:t>.</a:t>
                </a:r>
              </a:p>
              <a:p>
                <a:r>
                  <a:rPr lang="sr-Latn-RS" dirty="0" smtClean="0"/>
                  <a:t>Za koncept C kažemo da je zadovoljiv u odnosu na K ako postoji interpretacija I baze znanja K takva da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  <m:r>
                      <m:rPr>
                        <m:nor/>
                      </m:rPr>
                      <a:rPr lang="sr-Latn-RS" b="0" i="1" baseline="30000" dirty="0" smtClean="0"/>
                      <m:t>I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≠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endParaRPr lang="sr-Latn-RS" baseline="30000" dirty="0" smtClean="0"/>
              </a:p>
              <a:p>
                <a:r>
                  <a:rPr lang="sr-Latn-RS" dirty="0" smtClean="0"/>
                  <a:t>Takva intepretacija zove se </a:t>
                </a:r>
                <a:r>
                  <a:rPr lang="sr-Latn-RS" i="1" dirty="0" smtClean="0"/>
                  <a:t>model C </a:t>
                </a:r>
                <a:r>
                  <a:rPr lang="sr-Latn-RS" dirty="0" smtClean="0"/>
                  <a:t>u odnosu na </a:t>
                </a:r>
                <a:r>
                  <a:rPr lang="sr-Latn-RS" i="1" dirty="0" smtClean="0"/>
                  <a:t>K</a:t>
                </a:r>
              </a:p>
              <a:p>
                <a:r>
                  <a:rPr lang="sr-Latn-RS" dirty="0" smtClean="0"/>
                  <a:t>Koncept </a:t>
                </a:r>
                <a:r>
                  <a:rPr lang="sr-Latn-RS" i="1" dirty="0" smtClean="0"/>
                  <a:t>D</a:t>
                </a:r>
                <a:r>
                  <a:rPr lang="sr-Latn-RS" dirty="0" smtClean="0"/>
                  <a:t> obuhvata koncept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u odnosu na </a:t>
                </a:r>
                <a:r>
                  <a:rPr lang="sr-Latn-RS" i="1" dirty="0" smtClean="0"/>
                  <a:t>K</a:t>
                </a:r>
                <a:r>
                  <a:rPr lang="sr-Latn-RS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K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⊑</m:t>
                    </m:r>
                    <m:r>
                      <m:rPr>
                        <m:nor/>
                      </m:rPr>
                      <a:rPr lang="sr-Latn-RS" b="0" i="1" dirty="0" smtClean="0"/>
                      <m:t>D</m:t>
                    </m:r>
                  </m:oMath>
                </a14:m>
                <a:r>
                  <a:rPr lang="sr-Latn-RS" dirty="0" smtClean="0"/>
                  <a:t>) ako je </a:t>
                </a:r>
                <a:r>
                  <a:rPr lang="en-GB" i="1" dirty="0" smtClean="0"/>
                  <a:t>C</a:t>
                </a:r>
                <a:r>
                  <a:rPr lang="en-GB" i="1" baseline="30000" dirty="0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⊆ </a:t>
                </a:r>
                <a:r>
                  <a:rPr lang="en-GB" i="1" dirty="0" smtClean="0"/>
                  <a:t>D</a:t>
                </a:r>
                <a:r>
                  <a:rPr lang="en-GB" i="1" baseline="30000" dirty="0" smtClean="0"/>
                  <a:t>I</a:t>
                </a:r>
                <a:r>
                  <a:rPr lang="sr-Latn-RS" dirty="0" smtClean="0"/>
                  <a:t> za svaki </a:t>
                </a:r>
                <a:r>
                  <a:rPr lang="sr-Latn-RS" i="1" dirty="0" smtClean="0"/>
                  <a:t>I</a:t>
                </a:r>
                <a:r>
                  <a:rPr lang="sr-Latn-RS" dirty="0" smtClean="0"/>
                  <a:t> model</a:t>
                </a:r>
                <a:r>
                  <a:rPr lang="en-GB" dirty="0" smtClean="0"/>
                  <a:t>a</a:t>
                </a:r>
                <a:r>
                  <a:rPr lang="sr-Latn-RS" dirty="0" smtClean="0"/>
                  <a:t> </a:t>
                </a:r>
                <a:r>
                  <a:rPr lang="sr-Latn-RS" i="1" dirty="0" smtClean="0"/>
                  <a:t>K</a:t>
                </a:r>
              </a:p>
              <a:p>
                <a:r>
                  <a:rPr lang="sr-Latn-RS" dirty="0" smtClean="0"/>
                  <a:t>Dva koncepta</a:t>
                </a:r>
                <a:r>
                  <a:rPr lang="sr-Latn-RS" dirty="0"/>
                  <a:t> </a:t>
                </a:r>
                <a:r>
                  <a:rPr lang="sr-Latn-RS" i="1" dirty="0"/>
                  <a:t>C</a:t>
                </a:r>
                <a:r>
                  <a:rPr lang="sr-Latn-RS" dirty="0"/>
                  <a:t> i </a:t>
                </a:r>
                <a:r>
                  <a:rPr lang="sr-Latn-RS" i="1" dirty="0"/>
                  <a:t>D</a:t>
                </a:r>
                <a:r>
                  <a:rPr lang="sr-Latn-RS" dirty="0" smtClean="0"/>
                  <a:t> su ekvivalentna u odnosu na bazu znanja </a:t>
                </a:r>
                <a:r>
                  <a:rPr lang="sr-Latn-RS" i="1" dirty="0" smtClean="0"/>
                  <a:t>K</a:t>
                </a:r>
                <a:r>
                  <a:rPr lang="sr-Latn-RS" dirty="0" smtClean="0"/>
                  <a:t> </a:t>
                </a:r>
                <a:r>
                  <a:rPr lang="sr-Latn-RS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≡</m:t>
                    </m:r>
                    <m:r>
                      <m:rPr>
                        <m:nor/>
                      </m:rPr>
                      <a:rPr lang="sr-Latn-RS" i="1" dirty="0"/>
                      <m:t>D</m:t>
                    </m:r>
                  </m:oMath>
                </a14:m>
                <a:r>
                  <a:rPr lang="sr-Latn-RS" dirty="0"/>
                  <a:t>) </a:t>
                </a:r>
                <a:r>
                  <a:rPr lang="sr-Latn-RS" dirty="0" smtClean="0"/>
                  <a:t>ukoliko i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obuhvata </a:t>
                </a:r>
                <a:r>
                  <a:rPr lang="sr-Latn-RS" i="1" dirty="0" smtClean="0"/>
                  <a:t>D</a:t>
                </a:r>
                <a:r>
                  <a:rPr lang="sr-Latn-RS" dirty="0" smtClean="0"/>
                  <a:t> i </a:t>
                </a:r>
                <a:r>
                  <a:rPr lang="sr-Latn-RS" i="1" dirty="0" smtClean="0"/>
                  <a:t>D</a:t>
                </a:r>
                <a:r>
                  <a:rPr lang="sr-Latn-RS" dirty="0" smtClean="0"/>
                  <a:t> obuhvata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u odnosu na </a:t>
                </a:r>
                <a:r>
                  <a:rPr lang="sr-Latn-RS" i="1" dirty="0" smtClean="0"/>
                  <a:t>K</a:t>
                </a:r>
              </a:p>
              <a:p>
                <a:r>
                  <a:rPr lang="sr-Latn-RS" dirty="0" smtClean="0"/>
                  <a:t>Individual </a:t>
                </a:r>
                <a:r>
                  <a:rPr lang="sr-Latn-RS" i="1" dirty="0" smtClean="0"/>
                  <a:t>a </a:t>
                </a:r>
                <a:r>
                  <a:rPr lang="sr-Latn-RS" dirty="0" smtClean="0"/>
                  <a:t>je instnca koncepta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u odnosu na </a:t>
                </a:r>
                <a:r>
                  <a:rPr lang="sr-Latn-RS" i="1" dirty="0" smtClean="0"/>
                  <a:t>K</a:t>
                </a:r>
                <a:r>
                  <a:rPr lang="sr-Latn-RS" dirty="0" smtClean="0"/>
                  <a:t> 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nor/>
                      </m:rPr>
                      <a:rPr lang="sr-Latn-RS" b="0" i="1" dirty="0" smtClean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b="0" i="1" dirty="0" smtClean="0"/>
                      <m:t>C</m:t>
                    </m:r>
                  </m:oMath>
                </a14:m>
                <a:r>
                  <a:rPr lang="sr-Latn-RS" dirty="0" smtClean="0"/>
                  <a:t>) ako </a:t>
                </a:r>
                <a:r>
                  <a:rPr lang="en-GB" i="1" dirty="0" err="1" smtClean="0"/>
                  <a:t>a</a:t>
                </a:r>
                <a:r>
                  <a:rPr lang="en-GB" i="1" baseline="30000" dirty="0" err="1" smtClean="0"/>
                  <a:t>I</a:t>
                </a:r>
                <a:r>
                  <a:rPr lang="en-GB" i="1" dirty="0" smtClean="0"/>
                  <a:t> </a:t>
                </a:r>
                <a:r>
                  <a:rPr lang="en-GB" dirty="0"/>
                  <a:t>∈ </a:t>
                </a:r>
                <a:r>
                  <a:rPr lang="en-GB" i="1" dirty="0" smtClean="0"/>
                  <a:t>C</a:t>
                </a:r>
                <a:r>
                  <a:rPr lang="en-GB" i="1" baseline="30000" dirty="0" smtClean="0"/>
                  <a:t>I</a:t>
                </a:r>
                <a:r>
                  <a:rPr lang="sr-Latn-RS" i="1" dirty="0" smtClean="0"/>
                  <a:t> </a:t>
                </a:r>
                <a:r>
                  <a:rPr lang="sr-Latn-RS" dirty="0" smtClean="0"/>
                  <a:t>važi za svaki model </a:t>
                </a:r>
                <a:r>
                  <a:rPr lang="sr-Latn-RS" i="1" dirty="0" smtClean="0"/>
                  <a:t>I</a:t>
                </a:r>
                <a:r>
                  <a:rPr lang="sr-Latn-RS" dirty="0" smtClean="0"/>
                  <a:t> baze znanja </a:t>
                </a:r>
                <a:r>
                  <a:rPr lang="sr-Latn-RS" i="1" dirty="0" smtClean="0"/>
                  <a:t>K</a:t>
                </a:r>
              </a:p>
              <a:p>
                <a:r>
                  <a:rPr lang="sr-Latn-RS" dirty="0" smtClean="0"/>
                  <a:t>Par individuala </a:t>
                </a:r>
                <a:r>
                  <a:rPr lang="sr-Latn-RS" i="1" dirty="0" smtClean="0"/>
                  <a:t>(a,b)</a:t>
                </a:r>
                <a:r>
                  <a:rPr lang="sr-Latn-RS" dirty="0" smtClean="0"/>
                  <a:t> je u relaciji </a:t>
                </a:r>
                <a:r>
                  <a:rPr lang="sr-Latn-RS" i="1" dirty="0" smtClean="0"/>
                  <a:t>r</a:t>
                </a:r>
                <a:r>
                  <a:rPr lang="sr-Latn-RS" dirty="0" smtClean="0"/>
                  <a:t> u odnosu na </a:t>
                </a:r>
                <a:r>
                  <a:rPr lang="sr-Latn-RS" i="1" dirty="0" smtClean="0"/>
                  <a:t>K</a:t>
                </a:r>
                <a:r>
                  <a:rPr lang="sr-Latn-RS" dirty="0" smtClean="0"/>
                  <a:t> </a:t>
                </a:r>
                <a:r>
                  <a:rPr lang="sr-Latn-RS" dirty="0"/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K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b="0" i="1" dirty="0" smtClean="0"/>
                      <m:t>,</m:t>
                    </m:r>
                    <m:r>
                      <m:rPr>
                        <m:nor/>
                      </m:rPr>
                      <a:rPr lang="sr-Latn-RS" b="0" i="1" dirty="0" smtClean="0"/>
                      <m:t>b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a:rPr lang="sr-Latn-RS" b="0" i="1" dirty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i="1" dirty="0"/>
                      <m:t>r</m:t>
                    </m:r>
                  </m:oMath>
                </a14:m>
                <a:r>
                  <a:rPr lang="sr-Latn-RS" dirty="0" smtClean="0"/>
                  <a:t>) ako </a:t>
                </a:r>
                <a:r>
                  <a:rPr lang="sr-Latn-RS" i="1" dirty="0" smtClean="0"/>
                  <a:t>(a</a:t>
                </a:r>
                <a:r>
                  <a:rPr lang="sr-Latn-RS" i="1" baseline="30000" dirty="0" smtClean="0"/>
                  <a:t>I</a:t>
                </a:r>
                <a:r>
                  <a:rPr lang="sr-Latn-RS" i="1" dirty="0" smtClean="0"/>
                  <a:t>, b</a:t>
                </a:r>
                <a:r>
                  <a:rPr lang="sr-Latn-RS" i="1" baseline="30000" dirty="0" smtClean="0"/>
                  <a:t>I</a:t>
                </a:r>
                <a:r>
                  <a:rPr lang="sr-Latn-RS" i="1" dirty="0" smtClean="0"/>
                  <a:t>)</a:t>
                </a:r>
                <a:r>
                  <a:rPr lang="en-GB" dirty="0"/>
                  <a:t> ∈</a:t>
                </a:r>
                <a:r>
                  <a:rPr lang="sr-Latn-RS" dirty="0"/>
                  <a:t> </a:t>
                </a:r>
                <a:r>
                  <a:rPr lang="sr-Latn-RS" i="1" dirty="0" smtClean="0"/>
                  <a:t>r</a:t>
                </a:r>
                <a:r>
                  <a:rPr lang="sr-Latn-RS" i="1" baseline="30000" dirty="0" smtClean="0"/>
                  <a:t>I </a:t>
                </a:r>
                <a:r>
                  <a:rPr lang="sr-Latn-RS" dirty="0" smtClean="0"/>
                  <a:t>za svaki </a:t>
                </a:r>
                <a:r>
                  <a:rPr lang="sr-Latn-RS" i="1" dirty="0" smtClean="0"/>
                  <a:t>I</a:t>
                </a:r>
                <a:r>
                  <a:rPr lang="sr-Latn-RS" dirty="0" smtClean="0"/>
                  <a:t> model</a:t>
                </a:r>
                <a:r>
                  <a:rPr lang="en-GB" dirty="0" smtClean="0"/>
                  <a:t>a</a:t>
                </a:r>
                <a:r>
                  <a:rPr lang="sr-Latn-RS" dirty="0" smtClean="0"/>
                  <a:t> </a:t>
                </a:r>
                <a:r>
                  <a:rPr lang="sr-Latn-RS" i="1" dirty="0" smtClean="0"/>
                  <a:t>K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815" t="-2156" r="-9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27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Rezonovanje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Za deskriptivne logike sa Bulovim operatorima (kao što je </a:t>
                </a:r>
                <a:r>
                  <a:rPr lang="sr-Latn-RS" i="1" dirty="0">
                    <a:latin typeface="Monotype Corsiva" panose="03010101010201010101" pitchFamily="66" charset="0"/>
                  </a:rPr>
                  <a:t>ALC</a:t>
                </a:r>
                <a:r>
                  <a:rPr lang="sr-Latn-RS" dirty="0" smtClean="0"/>
                  <a:t>) svo rezonovanje se svodi na proveru konzistentnosti baze znanja</a:t>
                </a:r>
              </a:p>
              <a:p>
                <a:r>
                  <a:rPr lang="sr-Latn-RS" dirty="0" smtClean="0"/>
                  <a:t>Na primer, individual </a:t>
                </a:r>
                <a:r>
                  <a:rPr lang="sr-Latn-RS" i="1" dirty="0" smtClean="0"/>
                  <a:t>a</a:t>
                </a:r>
                <a:r>
                  <a:rPr lang="sr-Latn-RS" dirty="0" smtClean="0"/>
                  <a:t> je instanca koncepta </a:t>
                </a:r>
                <a:r>
                  <a:rPr lang="sr-Latn-RS" i="1" dirty="0" smtClean="0"/>
                  <a:t>C</a:t>
                </a:r>
                <a:r>
                  <a:rPr lang="sr-Latn-R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b="0" i="1" dirty="0" smtClean="0"/>
                      <m:t>(</m:t>
                    </m:r>
                    <m:r>
                      <m:rPr>
                        <m:nor/>
                      </m:rPr>
                      <a:rPr lang="sr-Latn-RS" b="0" i="1" dirty="0" smtClean="0"/>
                      <m:t>T</m:t>
                    </m:r>
                    <m:r>
                      <m:rPr>
                        <m:nor/>
                      </m:rPr>
                      <a:rPr lang="sr-Latn-RS" b="0" i="1" dirty="0" smtClean="0"/>
                      <m:t>,</m:t>
                    </m:r>
                    <m:r>
                      <m:rPr>
                        <m:nor/>
                      </m:rPr>
                      <a:rPr lang="sr-Latn-RS" b="0" i="1" dirty="0" smtClean="0"/>
                      <m:t>A</m:t>
                    </m:r>
                    <m:r>
                      <m:rPr>
                        <m:nor/>
                      </m:rPr>
                      <a:rPr lang="sr-Latn-RS" b="0" i="1" dirty="0" smtClean="0"/>
                      <m:t>)</m:t>
                    </m:r>
                    <m:r>
                      <a:rPr lang="sr-Latn-RS" i="1" dirty="0">
                        <a:latin typeface="Cambria Math"/>
                        <a:ea typeface="Cambria Math"/>
                      </a:rPr>
                      <m:t>⊢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</m:oMath>
                </a14:m>
                <a:r>
                  <a:rPr lang="sr-Latn-RS" dirty="0" smtClean="0"/>
                  <a:t> akko je baza znanja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sr-Latn-RS" i="1" dirty="0"/>
                      <m:t>(</m:t>
                    </m:r>
                    <m:r>
                      <m:rPr>
                        <m:nor/>
                      </m:rPr>
                      <a:rPr lang="sr-Latn-RS" i="1" dirty="0"/>
                      <m:t>T</m:t>
                    </m:r>
                    <m:r>
                      <m:rPr>
                        <m:nor/>
                      </m:rPr>
                      <a:rPr lang="sr-Latn-RS" i="1" dirty="0"/>
                      <m:t>,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∪</m:t>
                    </m:r>
                    <m:r>
                      <m:rPr>
                        <m:nor/>
                      </m:rPr>
                      <a:rPr lang="sr-Latn-RS" i="1" dirty="0"/>
                      <m:t>{</m:t>
                    </m:r>
                    <m:r>
                      <m:rPr>
                        <m:nor/>
                      </m:rPr>
                      <a:rPr lang="sr-Latn-RS" i="1" dirty="0"/>
                      <m:t>a</m:t>
                    </m:r>
                    <m:r>
                      <m:rPr>
                        <m:nor/>
                      </m:rPr>
                      <a:rPr lang="sr-Latn-RS" dirty="0">
                        <a:latin typeface="Cambria Math"/>
                        <a:ea typeface="Cambria Math"/>
                      </a:rPr>
                      <m:t>:</m:t>
                    </m:r>
                    <m:r>
                      <a:rPr lang="sr-Latn-RS" i="1" dirty="0" smtClean="0">
                        <a:latin typeface="Cambria Math"/>
                        <a:ea typeface="Cambria Math"/>
                      </a:rPr>
                      <m:t>¬</m:t>
                    </m:r>
                    <m:r>
                      <m:rPr>
                        <m:nor/>
                      </m:rPr>
                      <a:rPr lang="sr-Latn-RS" i="1" dirty="0"/>
                      <m:t>C</m:t>
                    </m:r>
                    <m:r>
                      <m:rPr>
                        <m:nor/>
                      </m:rPr>
                      <a:rPr lang="sr-Latn-RS" b="0" i="1" dirty="0" smtClean="0"/>
                      <m:t>})</m:t>
                    </m:r>
                  </m:oMath>
                </a14:m>
                <a:r>
                  <a:rPr lang="sr-Latn-RS" dirty="0" smtClean="0"/>
                  <a:t> nekonzistentna 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7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851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Važna proširenja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 smtClean="0"/>
              <a:t>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Veoma važna primena deskriptivnih logika je fromalni osnov za jezike za specificiranje ontologija (OIL, OIL+DAML, OWL)</a:t>
            </a:r>
          </a:p>
          <a:p>
            <a:r>
              <a:rPr lang="sr-Latn-RS" dirty="0" smtClean="0"/>
              <a:t>Neka od tipičnih priširenja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r>
              <a:rPr lang="sr-Latn-RS" dirty="0" smtClean="0"/>
              <a:t> obuhvataju:</a:t>
            </a:r>
          </a:p>
          <a:p>
            <a:pPr lvl="1"/>
            <a:r>
              <a:rPr lang="sr-Latn-RS" dirty="0" smtClean="0"/>
              <a:t>Ograničenja brojeva</a:t>
            </a:r>
          </a:p>
          <a:p>
            <a:pPr lvl="1"/>
            <a:r>
              <a:rPr lang="sr-Latn-RS" dirty="0" smtClean="0"/>
              <a:t>Inverzne role</a:t>
            </a:r>
          </a:p>
          <a:p>
            <a:pPr lvl="1"/>
            <a:r>
              <a:rPr lang="sr-Latn-RS" dirty="0" smtClean="0"/>
              <a:t>Tranzitivne role</a:t>
            </a:r>
          </a:p>
          <a:p>
            <a:pPr lvl="1"/>
            <a:r>
              <a:rPr lang="sr-Latn-RS" dirty="0" smtClean="0"/>
              <a:t>Podrole</a:t>
            </a:r>
          </a:p>
          <a:p>
            <a:pPr lvl="1"/>
            <a:r>
              <a:rPr lang="sr-Latn-RS" dirty="0" smtClean="0"/>
              <a:t>Konkretne domene</a:t>
            </a:r>
          </a:p>
          <a:p>
            <a:pPr lvl="1"/>
            <a:r>
              <a:rPr lang="sr-Latn-RS" dirty="0" smtClean="0"/>
              <a:t>Nominale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35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sz="3200" dirty="0" smtClean="0"/>
              <a:t>Primer pravila (disjunkcija)</a:t>
            </a:r>
            <a:endParaRPr lang="el-GR" sz="3200" dirty="0" smtClean="0"/>
          </a:p>
        </p:txBody>
      </p:sp>
      <p:sp>
        <p:nvSpPr>
          <p:cNvPr id="14339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043354" y="1827214"/>
            <a:ext cx="7913077" cy="4446587"/>
          </a:xfrm>
          <a:noFill/>
        </p:spPr>
        <p:txBody>
          <a:bodyPr/>
          <a:lstStyle/>
          <a:p>
            <a:pPr eaLnBrk="1" hangingPunct="1"/>
            <a:r>
              <a:rPr lang="en-US" sz="2500" dirty="0" smtClean="0"/>
              <a:t>R0:</a:t>
            </a:r>
          </a:p>
          <a:p>
            <a:pPr lvl="1" eaLnBrk="1" hangingPunct="1"/>
            <a:r>
              <a:rPr lang="en-US" sz="2100" dirty="0" smtClean="0"/>
              <a:t>IF (bill </a:t>
            </a:r>
            <a:r>
              <a:rPr lang="en-US" sz="2100" dirty="0" smtClean="0">
                <a:sym typeface="Symbol" pitchFamily="18" charset="2"/>
              </a:rPr>
              <a:t> name &lt;BILL&gt;  status </a:t>
            </a:r>
            <a:r>
              <a:rPr lang="en-US" sz="2100" dirty="0" smtClean="0">
                <a:solidFill>
                  <a:srgbClr val="009900"/>
                </a:solidFill>
                <a:sym typeface="Symbol" pitchFamily="18" charset="2"/>
              </a:rPr>
              <a:t>[due</a:t>
            </a:r>
            <a:r>
              <a:rPr lang="sr-Latn-RS" sz="2100" dirty="0" smtClean="0">
                <a:solidFill>
                  <a:srgbClr val="009900"/>
                </a:solidFill>
                <a:sym typeface="Symbol" pitchFamily="18" charset="2"/>
              </a:rPr>
              <a:t> </a:t>
            </a:r>
            <a:r>
              <a:rPr lang="en-US" sz="2100" dirty="0" err="1" smtClean="0">
                <a:solidFill>
                  <a:srgbClr val="009900"/>
                </a:solidFill>
                <a:sym typeface="Symbol" pitchFamily="18" charset="2"/>
              </a:rPr>
              <a:t>over_due</a:t>
            </a:r>
            <a:r>
              <a:rPr lang="en-US" sz="2100" dirty="0" smtClean="0">
                <a:solidFill>
                  <a:srgbClr val="009900"/>
                </a:solidFill>
                <a:sym typeface="Symbol" pitchFamily="18" charset="2"/>
              </a:rPr>
              <a:t>]</a:t>
            </a:r>
            <a:r>
              <a:rPr lang="en-US" sz="2100" dirty="0" smtClean="0">
                <a:sym typeface="Symbol" pitchFamily="18" charset="2"/>
              </a:rPr>
              <a:t>   	   	   amount &lt;AMOUNT&gt;)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(account  name checking  balance &lt;BALANCE&gt; 		 (&lt;BALANCE&gt; ≥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THEN (assert (pay  item &lt;BILL&gt;))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(remove (bill  name &lt;BILL&gt;  status 		         	       due  amount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(remove (account  name checking  		       	       balance &lt;AMOUNT&gt;))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sz="2100" dirty="0" smtClean="0">
                <a:sym typeface="Symbol" pitchFamily="18" charset="2"/>
              </a:rPr>
              <a:t>	AND (assert (account  name checking  balance 		       (&lt;BALANCE&gt; - &lt;AMOUNT&gt;)))</a:t>
            </a:r>
            <a:endParaRPr lang="el-GR" sz="2100" dirty="0" smtClean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4417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Ograničenja brojeva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sr-Latn-RS" dirty="0" smtClean="0"/>
                  <a:t>Kardinaliteti</a:t>
                </a:r>
              </a:p>
              <a:p>
                <a:r>
                  <a:rPr lang="sr-Latn-RS" dirty="0" smtClean="0"/>
                  <a:t>Moguće je specificirati u koliko instanci relacija određenog tipa individual može da učestvuje</a:t>
                </a:r>
              </a:p>
              <a:p>
                <a:r>
                  <a:rPr lang="sr-Latn-RS" b="0" dirty="0" smtClean="0"/>
                  <a:t>Na primer: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 b="0" dirty="0" smtClean="0"/>
                        <m:t>Person</m:t>
                      </m:r>
                      <m:r>
                        <a:rPr lang="sr-Latn-RS" i="0" dirty="0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 b="0" dirty="0" smtClean="0"/>
                        <m:t>1 </m:t>
                      </m:r>
                      <m:r>
                        <m:rPr>
                          <m:nor/>
                        </m:rPr>
                        <a:rPr lang="sr-Latn-RS" b="0" dirty="0" smtClean="0"/>
                        <m:t>married</m:t>
                      </m:r>
                    </m:oMath>
                  </m:oMathPara>
                </a14:m>
                <a:endParaRPr lang="sr-Latn-RS" dirty="0" smtClean="0"/>
              </a:p>
              <a:p>
                <a:r>
                  <a:rPr lang="sr-Latn-RS" dirty="0" smtClean="0"/>
                  <a:t>Ili: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 smtClean="0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>
                          <m:nor/>
                        </m:rPr>
                        <a:rPr lang="sr-Latn-RS" b="1" i="0" smtClean="0"/>
                        <m:t>2 </m:t>
                      </m:r>
                      <m:r>
                        <m:rPr>
                          <m:nor/>
                        </m:rPr>
                        <a:rPr lang="sr-Latn-RS" b="1" i="0" smtClean="0"/>
                        <m:t>hasChild</m:t>
                      </m:r>
                      <m:r>
                        <a:rPr lang="en-GB" b="1" i="1" smtClean="0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b="1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b="1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 b="1" i="0" smtClean="0"/>
                        <m:t>4</m:t>
                      </m:r>
                      <m:r>
                        <m:rPr>
                          <m:nor/>
                        </m:rPr>
                        <a:rPr lang="sr-Latn-RS" b="1"/>
                        <m:t> </m:t>
                      </m:r>
                      <m:r>
                        <m:rPr>
                          <m:nor/>
                        </m:rPr>
                        <a:rPr lang="sr-Latn-RS" b="1"/>
                        <m:t>hasChild</m:t>
                      </m:r>
                    </m:oMath>
                  </m:oMathPara>
                </a14:m>
                <a:endParaRPr lang="sr-Latn-RS" b="1" dirty="0"/>
              </a:p>
              <a:p>
                <a:endParaRPr lang="sr-Latn-R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037" t="-2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828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Ograničenja brojeva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Moguće je specificirati i tip individuala koji se nalazi u relaiciji ograničenog kardinaliteta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sr-Latn-RS"/>
                        <m:t>HappyMan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≡ </m:t>
                      </m:r>
                      <m:r>
                        <m:rPr>
                          <m:nor/>
                        </m:rPr>
                        <a:rPr lang="en-GB"/>
                        <m:t>Human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  <a:ea typeface="Cambria Math"/>
                        </a:rPr>
                        <m:t>¬</m:t>
                      </m:r>
                      <m:r>
                        <m:rPr>
                          <m:nor/>
                        </m:rPr>
                        <a:rPr lang="en-GB"/>
                        <m:t>Female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(∃</m:t>
                      </m:r>
                      <m:r>
                        <m:rPr>
                          <m:nor/>
                        </m:rPr>
                        <a:rPr lang="en-GB"/>
                        <m:t>married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a:rPr lang="sr-Latn-RS" i="1">
                          <a:latin typeface="Cambria Math"/>
                        </a:rPr>
                        <m:t>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i="1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/>
                        <m:t>(∀</m:t>
                      </m:r>
                      <m:r>
                        <m:rPr>
                          <m:nor/>
                        </m:rPr>
                        <a:rPr lang="en-GB"/>
                        <m:t>hasChild</m:t>
                      </m:r>
                      <m:r>
                        <m:rPr>
                          <m:nor/>
                        </m:rPr>
                        <a:rPr lang="en-GB" i="1"/>
                        <m:t>.</m:t>
                      </m:r>
                      <m:r>
                        <m:rPr>
                          <m:nor/>
                        </m:rPr>
                        <a:rPr lang="en-GB"/>
                        <m:t>(</m:t>
                      </m:r>
                      <m:r>
                        <m:rPr>
                          <m:nor/>
                        </m:rPr>
                        <a:rPr lang="en-GB"/>
                        <m:t>Doctor</m:t>
                      </m:r>
                      <m:r>
                        <m:rPr>
                          <m:nor/>
                        </m:rPr>
                        <a:rPr lang="en-GB"/>
                        <m:t> 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⊔</m:t>
                      </m:r>
                      <m:r>
                        <m:rPr>
                          <m:nor/>
                        </m:rPr>
                        <a:rPr lang="en-GB"/>
                        <m:t>Professor</m:t>
                      </m:r>
                      <m:r>
                        <m:rPr>
                          <m:nor/>
                        </m:rPr>
                        <a:rPr lang="en-GB"/>
                        <m:t>))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</m:oMath>
                  </m:oMathPara>
                </a14:m>
                <a:endParaRPr lang="sr-Latn-R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>
                          <a:latin typeface="Cambria Math"/>
                          <a:ea typeface="Cambria Math"/>
                        </a:rPr>
                        <m:t>≥</m:t>
                      </m:r>
                      <m:r>
                        <m:rPr>
                          <m:nor/>
                        </m:rPr>
                        <a:rPr lang="sr-Latn-RS"/>
                        <m:t>2 </m:t>
                      </m:r>
                      <m:r>
                        <m:rPr>
                          <m:nor/>
                        </m:rPr>
                        <a:rPr lang="sr-Latn-RS"/>
                        <m:t>hasChild</m:t>
                      </m:r>
                      <m:r>
                        <m:rPr>
                          <m:nor/>
                        </m:rPr>
                        <a:rPr lang="sr-Latn-RS" b="1" i="0" smtClean="0"/>
                        <m:t>.</m:t>
                      </m:r>
                      <m:r>
                        <m:rPr>
                          <m:nor/>
                        </m:rPr>
                        <a:rPr lang="sr-Latn-RS" b="1" i="0" smtClean="0"/>
                        <m:t>Doctor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a:rPr lang="sr-Latn-RS" i="1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sr-Latn-R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r-Latn-RS" i="1">
                          <a:latin typeface="Cambria Math"/>
                          <a:ea typeface="Cambria Math"/>
                        </a:rPr>
                        <m:t>≤</m:t>
                      </m:r>
                      <m:r>
                        <m:rPr>
                          <m:nor/>
                        </m:rPr>
                        <a:rPr lang="sr-Latn-RS"/>
                        <m:t>4 </m:t>
                      </m:r>
                      <m:r>
                        <m:rPr>
                          <m:nor/>
                        </m:rPr>
                        <a:rPr lang="sr-Latn-RS"/>
                        <m:t>hasChild</m:t>
                      </m:r>
                    </m:oMath>
                  </m:oMathPara>
                </a14:m>
                <a:endParaRPr lang="sr-Latn-RS" dirty="0" smtClean="0"/>
              </a:p>
              <a:p>
                <a:endParaRPr lang="sr-Latn-R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Inverzne, tranzitivne role i podrole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Uz rolu hasChild možemo definisiati:</a:t>
            </a:r>
          </a:p>
          <a:p>
            <a:pPr lvl="1"/>
            <a:r>
              <a:rPr lang="sr-Latn-RS" dirty="0" smtClean="0"/>
              <a:t>hasParent – Inverzna rola</a:t>
            </a:r>
          </a:p>
          <a:p>
            <a:pPr lvl="1"/>
            <a:r>
              <a:rPr lang="sr-Latn-RS" dirty="0" smtClean="0"/>
              <a:t>hasAncestor – Tranzitivna rola</a:t>
            </a:r>
          </a:p>
          <a:p>
            <a:pPr lvl="1"/>
            <a:r>
              <a:rPr lang="sr-Latn-RS" dirty="0" smtClean="0"/>
              <a:t>hasParent je podrola od hasAncestor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1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Konkretni domeni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sr-Latn-RS" dirty="0" smtClean="0"/>
                  <a:t>Povezuju deskriptivne logike sa konkretni skupovima (na primer realni brojevi, celi brojevi, stringovi) i konretnim predikatima definisantim nad tim skupovima (na primer numerički operator </a:t>
                </a:r>
                <a14:m>
                  <m:oMath xmlns:m="http://schemas.openxmlformats.org/officeDocument/2006/math">
                    <m:r>
                      <a:rPr lang="sr-Latn-RS" i="1">
                        <a:latin typeface="Cambria Math"/>
                        <a:ea typeface="Cambria Math"/>
                      </a:rPr>
                      <m:t>≤</m:t>
                    </m:r>
                  </m:oMath>
                </a14:m>
                <a:r>
                  <a:rPr lang="sr-Latn-RS" dirty="0" smtClean="0"/>
                  <a:t> ili stringovski operator isPrefixOf)</a:t>
                </a:r>
              </a:p>
              <a:p>
                <a:r>
                  <a:rPr lang="sr-Latn-RS" dirty="0" smtClean="0"/>
                  <a:t>Ovim je moguće modelovanje konkretnih svojstava apstraktnih objekata kao što su broj godina, težina, ime, prezime, ... i poređenje ovih vrednosti</a:t>
                </a:r>
              </a:p>
              <a:p>
                <a:r>
                  <a:rPr lang="sr-Latn-RS" dirty="0" smtClean="0"/>
                  <a:t>Neograničeno uvođenje konretnih domena može da naruši odlučivost rezonovanja</a:t>
                </a:r>
              </a:p>
              <a:p>
                <a:r>
                  <a:rPr lang="sr-Latn-RS" dirty="0" smtClean="0"/>
                  <a:t>Stoga se koriste samo neki ograničeni domeni - </a:t>
                </a:r>
                <a:r>
                  <a:rPr lang="sr-Latn-RS" i="1" dirty="0" smtClean="0"/>
                  <a:t>datatypes</a:t>
                </a:r>
                <a:endParaRPr lang="en-GB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2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Nominali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sr-Latn-RS" dirty="0" smtClean="0"/>
                  <a:t>Omogućuju da se indvidual koristi kao koncept</a:t>
                </a:r>
              </a:p>
              <a:p>
                <a:r>
                  <a:rPr lang="sr-Latn-RS" dirty="0" smtClean="0"/>
                  <a:t>Ako je </a:t>
                </a:r>
                <a:r>
                  <a:rPr lang="sr-Latn-RS" i="1" dirty="0" smtClean="0"/>
                  <a:t>a </a:t>
                </a:r>
                <a:r>
                  <a:rPr lang="sr-Latn-RS" dirty="0" smtClean="0"/>
                  <a:t>individual, onda je nominal </a:t>
                </a:r>
                <a:r>
                  <a:rPr lang="sr-Latn-RS" i="1" dirty="0" smtClean="0"/>
                  <a:t>{a}</a:t>
                </a:r>
                <a:r>
                  <a:rPr lang="sr-Latn-RS" dirty="0" smtClean="0"/>
                  <a:t> koncept koji se interpretira kao singlton skup koji sadrži taj individual</a:t>
                </a:r>
              </a:p>
              <a:p>
                <a:r>
                  <a:rPr lang="sr-Latn-RS" dirty="0" smtClean="0"/>
                  <a:t>Primer: Naučnik koji je upoznao Tjuringa</a:t>
                </a:r>
              </a:p>
              <a:p>
                <a:pPr marL="457200" lvl="1" indent="0">
                  <a:buNone/>
                </a:pPr>
                <a:endParaRPr lang="sr-Latn-R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/>
                        <m:t>CScientist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⊓</m:t>
                      </m:r>
                      <m:r>
                        <m:rPr>
                          <m:nor/>
                        </m:rPr>
                        <a:rPr lang="en-GB" dirty="0"/>
                        <m:t>∃</m:t>
                      </m:r>
                      <m:r>
                        <m:rPr>
                          <m:nor/>
                        </m:rPr>
                        <a:rPr lang="en-GB" dirty="0"/>
                        <m:t>hasMet</m:t>
                      </m:r>
                      <m:r>
                        <m:rPr>
                          <m:nor/>
                        </m:rPr>
                        <a:rPr lang="en-GB" i="1" dirty="0"/>
                        <m:t>.</m:t>
                      </m:r>
                      <m:r>
                        <m:rPr>
                          <m:nor/>
                        </m:rPr>
                        <a:rPr lang="en-GB" dirty="0"/>
                        <m:t>{</m:t>
                      </m:r>
                      <m:r>
                        <m:rPr>
                          <m:nor/>
                        </m:rPr>
                        <a:rPr lang="en-GB" dirty="0"/>
                        <m:t>Turing</m:t>
                      </m:r>
                      <m:r>
                        <m:rPr>
                          <m:nor/>
                        </m:rPr>
                        <a:rPr lang="en-GB" dirty="0"/>
                        <m:t>}</m:t>
                      </m:r>
                    </m:oMath>
                  </m:oMathPara>
                </a14:m>
                <a:endParaRPr lang="sr-Latn-RS" dirty="0" smtClean="0"/>
              </a:p>
              <a:p>
                <a:pPr marL="457200" lvl="1" indent="0">
                  <a:buNone/>
                </a:pPr>
                <a:endParaRPr lang="sr-Latn-RS" dirty="0" smtClean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 r="-1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27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Nazivi deskriptivnih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Osnovna logika se zove </a:t>
            </a:r>
            <a:r>
              <a:rPr lang="sr-Latn-RS" i="1" dirty="0">
                <a:latin typeface="Monotype Corsiva" panose="03010101010201010101" pitchFamily="66" charset="0"/>
              </a:rPr>
              <a:t>ALC</a:t>
            </a:r>
            <a:endParaRPr lang="sr-Latn-RS" dirty="0" smtClean="0"/>
          </a:p>
          <a:p>
            <a:r>
              <a:rPr lang="sr-Latn-RS" dirty="0" smtClean="0"/>
              <a:t>U bogatijim logikama, </a:t>
            </a:r>
            <a:r>
              <a:rPr lang="sr-Latn-RS" i="1" dirty="0">
                <a:latin typeface="Monotype Corsiva" panose="03010101010201010101" pitchFamily="66" charset="0"/>
              </a:rPr>
              <a:t>ALC </a:t>
            </a:r>
            <a:r>
              <a:rPr lang="sr-Latn-RS" dirty="0" smtClean="0"/>
              <a:t>sa tranzitivnim rolama se označava sa </a:t>
            </a:r>
            <a:r>
              <a:rPr lang="sr-Latn-RS" dirty="0" smtClean="0">
                <a:latin typeface="Monotype Corsiva" panose="03010101010201010101" pitchFamily="66" charset="0"/>
              </a:rPr>
              <a:t>S</a:t>
            </a:r>
          </a:p>
          <a:p>
            <a:r>
              <a:rPr lang="sr-Latn-RS" dirty="0" smtClean="0">
                <a:latin typeface="Monotype Corsiva" panose="03010101010201010101" pitchFamily="66" charset="0"/>
              </a:rPr>
              <a:t>H</a:t>
            </a:r>
            <a:r>
              <a:rPr lang="sr-Latn-RS" dirty="0" smtClean="0"/>
              <a:t> znači da logika podržava podrole (</a:t>
            </a:r>
            <a:r>
              <a:rPr lang="sr-Latn-RS" b="1" dirty="0" smtClean="0"/>
              <a:t>h</a:t>
            </a:r>
            <a:r>
              <a:rPr lang="sr-Latn-RS" dirty="0" smtClean="0"/>
              <a:t>ijerarhiju rola)</a:t>
            </a:r>
          </a:p>
          <a:p>
            <a:r>
              <a:rPr lang="sr-Latn-RS" dirty="0" smtClean="0">
                <a:latin typeface="Monotype Corsiva" panose="03010101010201010101" pitchFamily="66" charset="0"/>
              </a:rPr>
              <a:t>O</a:t>
            </a:r>
            <a:r>
              <a:rPr lang="sr-Latn-RS" dirty="0" smtClean="0"/>
              <a:t> znači da podržava n</a:t>
            </a:r>
            <a:r>
              <a:rPr lang="sr-Latn-RS" b="1" dirty="0" smtClean="0"/>
              <a:t>o</a:t>
            </a:r>
            <a:r>
              <a:rPr lang="sr-Latn-RS" dirty="0" smtClean="0"/>
              <a:t>minale</a:t>
            </a:r>
          </a:p>
          <a:p>
            <a:r>
              <a:rPr lang="sr-Latn-RS" dirty="0" smtClean="0">
                <a:latin typeface="Monotype Corsiva" panose="03010101010201010101" pitchFamily="66" charset="0"/>
              </a:rPr>
              <a:t>I</a:t>
            </a:r>
            <a:r>
              <a:rPr lang="sr-Latn-RS" dirty="0" smtClean="0"/>
              <a:t> znači da podržava </a:t>
            </a:r>
            <a:r>
              <a:rPr lang="sr-Latn-RS" b="1" dirty="0" smtClean="0"/>
              <a:t>i</a:t>
            </a:r>
            <a:r>
              <a:rPr lang="sr-Latn-RS" dirty="0" smtClean="0"/>
              <a:t>nverzne role</a:t>
            </a:r>
          </a:p>
          <a:p>
            <a:r>
              <a:rPr lang="sr-Latn-RS" dirty="0" smtClean="0">
                <a:latin typeface="Monotype Corsiva" panose="03010101010201010101" pitchFamily="66" charset="0"/>
              </a:rPr>
              <a:t>N</a:t>
            </a:r>
            <a:r>
              <a:rPr lang="sr-Latn-RS" dirty="0" smtClean="0"/>
              <a:t> znači da podržava kardinalitete (</a:t>
            </a:r>
            <a:r>
              <a:rPr lang="sr-Latn-RS" b="1" dirty="0" smtClean="0"/>
              <a:t>n</a:t>
            </a:r>
            <a:r>
              <a:rPr lang="sr-Latn-RS" dirty="0" smtClean="0"/>
              <a:t>umerička ograničenja)</a:t>
            </a:r>
          </a:p>
          <a:p>
            <a:r>
              <a:rPr lang="sr-Latn-RS" dirty="0" smtClean="0">
                <a:latin typeface="Monotype Corsiva" panose="03010101010201010101" pitchFamily="66" charset="0"/>
              </a:rPr>
              <a:t>Q</a:t>
            </a:r>
            <a:r>
              <a:rPr lang="sr-Latn-RS" dirty="0" smtClean="0"/>
              <a:t> znači da podržava </a:t>
            </a:r>
            <a:r>
              <a:rPr lang="sr-Latn-RS" b="1" dirty="0" smtClean="0"/>
              <a:t>kv</a:t>
            </a:r>
            <a:r>
              <a:rPr lang="sr-Latn-RS" dirty="0" smtClean="0"/>
              <a:t>alifikovane kardinalitete</a:t>
            </a:r>
          </a:p>
          <a:p>
            <a:r>
              <a:rPr lang="sr-Latn-RS" dirty="0" smtClean="0"/>
              <a:t>Podrška za konkretni domen/tip podataka navodi se tako što se naziv tog tipa podataka zada u zagradama</a:t>
            </a:r>
          </a:p>
          <a:p>
            <a:pPr lvl="1"/>
            <a:r>
              <a:rPr lang="sr-Latn-RS" dirty="0" smtClean="0"/>
              <a:t>Generički tipovi podataka navode se sa (</a:t>
            </a:r>
            <a:r>
              <a:rPr lang="sr-Latn-RS" b="1" dirty="0" smtClean="0"/>
              <a:t>D</a:t>
            </a:r>
            <a:r>
              <a:rPr lang="sr-Latn-RS" dirty="0" smtClean="0"/>
              <a:t>)</a:t>
            </a:r>
          </a:p>
          <a:p>
            <a:r>
              <a:rPr lang="sr-Latn-RS" dirty="0" smtClean="0"/>
              <a:t>Deskriptivna logika koja odgovara OWL DL jeziku je </a:t>
            </a:r>
            <a:r>
              <a:rPr lang="sr-Latn-RS" dirty="0" smtClean="0">
                <a:latin typeface="Monotype Corsiva" panose="03010101010201010101" pitchFamily="66" charset="0"/>
              </a:rPr>
              <a:t>SHOIN</a:t>
            </a:r>
            <a:r>
              <a:rPr lang="sr-Latn-RS" dirty="0" smtClean="0"/>
              <a:t>(</a:t>
            </a:r>
            <a:r>
              <a:rPr lang="sr-Latn-RS" b="1" dirty="0" smtClean="0"/>
              <a:t>D</a:t>
            </a:r>
            <a:r>
              <a:rPr lang="sr-Latn-RS" dirty="0" smtClean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46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Deskriptivne logike i prediktska logika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Deskriptivne logike su uglavnom podskupovi logike prvog reda</a:t>
            </a:r>
          </a:p>
          <a:p>
            <a:pPr lvl="1"/>
            <a:r>
              <a:rPr lang="sr-Latn-RS" dirty="0" smtClean="0"/>
              <a:t>Mogu da sadrže i konstrukte logike drugo reda (na primer tranzitivno zatvaranje rola)</a:t>
            </a:r>
          </a:p>
          <a:p>
            <a:pPr lvl="1"/>
            <a:r>
              <a:rPr lang="sr-Latn-RS" dirty="0" smtClean="0"/>
              <a:t>Role su </a:t>
            </a:r>
            <a:r>
              <a:rPr lang="sr-Latn-RS" dirty="0" smtClean="0"/>
              <a:t>binarn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dirty="0" err="1" smtClean="0"/>
              <a:t>predikati</a:t>
            </a:r>
            <a:endParaRPr lang="sr-Latn-RS" dirty="0" smtClean="0"/>
          </a:p>
          <a:p>
            <a:pPr lvl="1"/>
            <a:r>
              <a:rPr lang="sr-Latn-RS" dirty="0" smtClean="0"/>
              <a:t>Koncepti su </a:t>
            </a:r>
            <a:r>
              <a:rPr lang="sr-Latn-RS" dirty="0" smtClean="0"/>
              <a:t>unarn</a:t>
            </a:r>
            <a:r>
              <a:rPr lang="en-GB" dirty="0" err="1" smtClean="0"/>
              <a:t>i</a:t>
            </a:r>
            <a:r>
              <a:rPr lang="en-GB" dirty="0" smtClean="0"/>
              <a:t> </a:t>
            </a:r>
            <a:r>
              <a:rPr lang="en-GB" smtClean="0"/>
              <a:t>predikati</a:t>
            </a:r>
            <a:endParaRPr lang="sr-Latn-RS" dirty="0" smtClean="0"/>
          </a:p>
          <a:p>
            <a:r>
              <a:rPr lang="sr-Latn-RS" dirty="0" smtClean="0"/>
              <a:t>Deskriptivne logike se koriste umesto predikatske logike jer su uglavnom odlučivi fragmenti predikatske logike</a:t>
            </a:r>
          </a:p>
        </p:txBody>
      </p:sp>
    </p:spTree>
    <p:extLst>
      <p:ext uri="{BB962C8B-B14F-4D97-AF65-F5344CB8AC3E}">
        <p14:creationId xmlns:p14="http://schemas.microsoft.com/office/powerpoint/2010/main" val="34857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SW i predstavljanje znanja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Formalno reprezentovanje znanja na Webu</a:t>
            </a:r>
          </a:p>
          <a:p>
            <a:r>
              <a:rPr lang="sr-Latn-RS" dirty="0" smtClean="0"/>
              <a:t>Rezonovanje nad tim formalno reprezentovanim znanjem</a:t>
            </a:r>
          </a:p>
          <a:p>
            <a:r>
              <a:rPr lang="sr-Latn-RS" dirty="0" smtClean="0"/>
              <a:t>Jezik za reprezentovanje znanja je OWL (Web Ontology Language)</a:t>
            </a:r>
          </a:p>
          <a:p>
            <a:pPr lvl="1"/>
            <a:r>
              <a:rPr lang="sr-Latn-RS" dirty="0" smtClean="0"/>
              <a:t>Razvijen od strane W3C</a:t>
            </a:r>
          </a:p>
          <a:p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142895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OWL semantika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Semantika OWL se definiše prevođenjima u ekspresivnu deskriptivnu logiku</a:t>
            </a:r>
          </a:p>
          <a:p>
            <a:r>
              <a:rPr lang="sr-Latn-RS" dirty="0" smtClean="0"/>
              <a:t>To nije slučajno – to je bio cilj</a:t>
            </a:r>
          </a:p>
          <a:p>
            <a:pPr lvl="1"/>
            <a:r>
              <a:rPr lang="sr-Latn-RS" dirty="0" smtClean="0"/>
              <a:t>Omogućeno je da OWL koristi rezultate istraživanja iz oblasti desrkitpivnih logika (na primer odlučivost i složenosti tipičnih problema rezonovanja)</a:t>
            </a:r>
          </a:p>
          <a:p>
            <a:pPr lvl="1"/>
            <a:r>
              <a:rPr lang="sr-Latn-RS" dirty="0" smtClean="0"/>
              <a:t>Omogućeno je da OWL koristi gotove DL rezonere</a:t>
            </a:r>
          </a:p>
          <a:p>
            <a:pPr lvl="2"/>
            <a:r>
              <a:rPr lang="sr-Latn-RS" dirty="0" smtClean="0"/>
              <a:t>FaCT, </a:t>
            </a:r>
          </a:p>
          <a:p>
            <a:pPr lvl="2"/>
            <a:r>
              <a:rPr lang="sr-Latn-RS" dirty="0" smtClean="0"/>
              <a:t>RACER,</a:t>
            </a:r>
          </a:p>
          <a:p>
            <a:pPr lvl="2"/>
            <a:r>
              <a:rPr lang="sr-Latn-RS" dirty="0" smtClean="0"/>
              <a:t>...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44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OWL ontologija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smtClean="0"/>
              <a:t>Baza znanja</a:t>
            </a:r>
          </a:p>
          <a:p>
            <a:r>
              <a:rPr lang="sr-Latn-RS" dirty="0" smtClean="0"/>
              <a:t>DL TBox sa hijerarhijom rola</a:t>
            </a:r>
          </a:p>
          <a:p>
            <a:pPr lvl="1"/>
            <a:r>
              <a:rPr lang="sr-Latn-RS" dirty="0" smtClean="0"/>
              <a:t>Klase (Classes) – koncepti iz DL</a:t>
            </a:r>
          </a:p>
          <a:p>
            <a:pPr lvl="1"/>
            <a:r>
              <a:rPr lang="sr-Latn-RS" dirty="0" smtClean="0"/>
              <a:t>Svojstva (Properties) – role iz DL</a:t>
            </a:r>
          </a:p>
          <a:p>
            <a:r>
              <a:rPr lang="sr-Latn-RS" dirty="0" smtClean="0"/>
              <a:t>Ontologija se sastoji od skupa </a:t>
            </a:r>
            <a:r>
              <a:rPr lang="sr-Latn-RS" i="1" dirty="0" smtClean="0"/>
              <a:t>aksioma – </a:t>
            </a:r>
            <a:r>
              <a:rPr lang="sr-Latn-RS" dirty="0" smtClean="0"/>
              <a:t>relacija uključivanja između klasa i svojstava </a:t>
            </a:r>
          </a:p>
          <a:p>
            <a:r>
              <a:rPr lang="sr-Latn-RS" dirty="0" smtClean="0"/>
              <a:t>Kao i u deskriptivnim logikama, i u OWL klasa može da bude data imenom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673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sz="3200" dirty="0"/>
              <a:t>Primer </a:t>
            </a:r>
            <a:r>
              <a:rPr lang="sr-Latn-RS" sz="3200" dirty="0" smtClean="0"/>
              <a:t>pravila</a:t>
            </a:r>
            <a:r>
              <a:rPr lang="en-GB" sz="3200" dirty="0" smtClean="0"/>
              <a:t> </a:t>
            </a:r>
            <a:r>
              <a:rPr lang="sr-Latn-RS" sz="3200" dirty="0"/>
              <a:t>(disjunkcija)</a:t>
            </a:r>
            <a:endParaRPr lang="el-GR" sz="32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8215" y="1814514"/>
            <a:ext cx="8487508" cy="42687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Pretpostavimo da je u radnoj memoriji sadržaj</a:t>
            </a:r>
            <a:endParaRPr lang="en-US" dirty="0" smtClean="0"/>
          </a:p>
          <a:p>
            <a:pPr lvl="1" eaLnBrk="1" hangingPunct="1"/>
            <a:r>
              <a:rPr lang="en-US" dirty="0" smtClean="0"/>
              <a:t>(bill </a:t>
            </a:r>
            <a:r>
              <a:rPr lang="en-US" dirty="0" smtClean="0">
                <a:sym typeface="Symbol" pitchFamily="18" charset="2"/>
              </a:rPr>
              <a:t> name mortgage  status due  amount 700) 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/>
              <a:t>	(bill </a:t>
            </a:r>
            <a:r>
              <a:rPr lang="en-US" dirty="0" smtClean="0">
                <a:sym typeface="Symbol" pitchFamily="18" charset="2"/>
              </a:rPr>
              <a:t> name electric  status </a:t>
            </a:r>
            <a:r>
              <a:rPr lang="en-US" dirty="0" err="1" smtClean="0">
                <a:sym typeface="Symbol" pitchFamily="18" charset="2"/>
              </a:rPr>
              <a:t>over_due</a:t>
            </a:r>
            <a:r>
              <a:rPr lang="en-US" dirty="0" smtClean="0">
                <a:sym typeface="Symbol" pitchFamily="18" charset="2"/>
              </a:rPr>
              <a:t>  amount 200)</a:t>
            </a:r>
          </a:p>
          <a:p>
            <a:pPr lvl="1" eaLnBrk="1" hangingPunct="1">
              <a:buFont typeface="Wingdings" pitchFamily="2" charset="2"/>
              <a:buNone/>
            </a:pPr>
            <a:r>
              <a:rPr lang="en-US" dirty="0" smtClean="0">
                <a:sym typeface="Symbol" pitchFamily="18" charset="2"/>
              </a:rPr>
              <a:t> 	(bill  name water  status </a:t>
            </a:r>
            <a:r>
              <a:rPr lang="en-US" dirty="0" err="1" smtClean="0">
                <a:sym typeface="Symbol" pitchFamily="18" charset="2"/>
              </a:rPr>
              <a:t>not_due</a:t>
            </a:r>
            <a:r>
              <a:rPr lang="en-US" dirty="0" smtClean="0">
                <a:sym typeface="Symbol" pitchFamily="18" charset="2"/>
              </a:rPr>
              <a:t>  amount 50) (account  name checking  balance </a:t>
            </a:r>
            <a:r>
              <a:rPr lang="sr-Latn-RS" dirty="0" smtClean="0">
                <a:sym typeface="Symbol" pitchFamily="18" charset="2"/>
              </a:rPr>
              <a:t>90</a:t>
            </a:r>
            <a:r>
              <a:rPr lang="en-US" dirty="0" smtClean="0">
                <a:sym typeface="Symbol" pitchFamily="18" charset="2"/>
              </a:rPr>
              <a:t>0)</a:t>
            </a:r>
          </a:p>
          <a:p>
            <a:pPr eaLnBrk="1" hangingPunct="1"/>
            <a:r>
              <a:rPr lang="sr-Latn-RS" dirty="0" smtClean="0">
                <a:sym typeface="Symbol" pitchFamily="18" charset="2"/>
              </a:rPr>
              <a:t>Koliko puta će se aktivirati pravilo</a:t>
            </a:r>
            <a:r>
              <a:rPr lang="en-US" dirty="0" smtClean="0">
                <a:sym typeface="Symbol" pitchFamily="18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732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 fontScale="90000"/>
          </a:bodyPr>
          <a:lstStyle/>
          <a:p>
            <a:pPr indent="0" eaLnBrk="1" hangingPunct="1">
              <a:defRPr/>
            </a:pPr>
            <a:r>
              <a:rPr lang="sr-Latn-RS" dirty="0" smtClean="0"/>
              <a:t>Reprezentacija, rezonovanje i logika</a:t>
            </a:r>
            <a:endParaRPr lang="en-US" dirty="0" smtClean="0"/>
          </a:p>
        </p:txBody>
      </p:sp>
      <p:sp>
        <p:nvSpPr>
          <p:cNvPr id="614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 smtClean="0"/>
              <a:t>Dva su dela jezika za reprezentaciju znanja</a:t>
            </a:r>
            <a:r>
              <a:rPr lang="en-US" dirty="0" smtClean="0"/>
              <a:t>: </a:t>
            </a:r>
          </a:p>
          <a:p>
            <a:pPr marL="723900" lvl="1" eaLnBrk="1" hangingPunct="1"/>
            <a:r>
              <a:rPr lang="sr-Latn-RS" dirty="0" smtClean="0"/>
              <a:t>sintaksa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Opisuje moguće konfiguracije koje konstituišu rečenice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semantika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Određuje činjenice u svetu na koji se rečenice odnose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Kaže nam u šta agent veruje</a:t>
            </a:r>
            <a:endParaRPr lang="en-US" dirty="0" smtClean="0"/>
          </a:p>
        </p:txBody>
      </p:sp>
      <p:sp>
        <p:nvSpPr>
          <p:cNvPr id="61446" name="Rectangle 5"/>
          <p:cNvSpPr>
            <a:spLocks/>
          </p:cNvSpPr>
          <p:nvPr/>
        </p:nvSpPr>
        <p:spPr bwMode="auto">
          <a:xfrm>
            <a:off x="3815556" y="53340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84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Rezonovanje </a:t>
            </a:r>
            <a:endParaRPr lang="en-US" dirty="0" smtClean="0"/>
          </a:p>
        </p:txBody>
      </p:sp>
      <p:sp>
        <p:nvSpPr>
          <p:cNvPr id="6246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lnSpcReduction="10000"/>
          </a:bodyPr>
          <a:lstStyle/>
          <a:p>
            <a:pPr eaLnBrk="1" hangingPunct="1"/>
            <a:r>
              <a:rPr lang="sr-Latn-RS" dirty="0" smtClean="0"/>
              <a:t>Proces konstruisanja novih konfiguracija </a:t>
            </a:r>
            <a:r>
              <a:rPr lang="en-US" dirty="0" smtClean="0"/>
              <a:t>(</a:t>
            </a:r>
            <a:r>
              <a:rPr lang="sr-Latn-RS" dirty="0" smtClean="0"/>
              <a:t>rečenica</a:t>
            </a:r>
            <a:r>
              <a:rPr lang="en-US" dirty="0" smtClean="0"/>
              <a:t>) </a:t>
            </a:r>
            <a:r>
              <a:rPr lang="sr-Latn-RS" dirty="0" smtClean="0"/>
              <a:t>iz starih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Ispravno rezonovanje osigurava da nove konfiguracije predstavljaju činjenice koje slede iz činjenica koje su predstavljene starim konfiguracijama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Ova veza zove se </a:t>
            </a:r>
            <a:r>
              <a:rPr lang="sr-Latn-RS" i="1" dirty="0" smtClean="0"/>
              <a:t> posledičnost </a:t>
            </a:r>
            <a:r>
              <a:rPr lang="sr-Latn-RS" dirty="0" smtClean="0"/>
              <a:t>(</a:t>
            </a:r>
            <a:r>
              <a:rPr lang="en-US" dirty="0" smtClean="0">
                <a:latin typeface="Arial Italic" charset="0"/>
                <a:cs typeface="Arial Italic" charset="0"/>
                <a:sym typeface="Arial Italic" charset="0"/>
              </a:rPr>
              <a:t>entailment</a:t>
            </a:r>
            <a:r>
              <a:rPr lang="sr-Latn-RS" i="1" dirty="0" smtClean="0">
                <a:latin typeface="Arial Italic" charset="0"/>
                <a:cs typeface="Arial Italic" charset="0"/>
                <a:sym typeface="Arial Italic" charset="0"/>
              </a:rPr>
              <a:t>)</a:t>
            </a:r>
            <a:r>
              <a:rPr lang="sr-Latn-RS" dirty="0" smtClean="0">
                <a:latin typeface="Arial Italic" charset="0"/>
                <a:cs typeface="Arial Italic" charset="0"/>
                <a:sym typeface="Arial Italic" charset="0"/>
              </a:rPr>
              <a:t> </a:t>
            </a:r>
            <a:r>
              <a:rPr lang="sr-Latn-RS" dirty="0">
                <a:sym typeface="Arial Italic" charset="0"/>
              </a:rPr>
              <a:t>što se piše kao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KB |= alpha </a:t>
            </a:r>
          </a:p>
          <a:p>
            <a:pPr marL="1066800" lvl="2"/>
            <a:r>
              <a:rPr lang="sr-Latn-RS" dirty="0" smtClean="0"/>
              <a:t>Rečenica </a:t>
            </a:r>
            <a:r>
              <a:rPr lang="en-US" dirty="0" smtClean="0"/>
              <a:t>alpha </a:t>
            </a:r>
            <a:r>
              <a:rPr lang="sr-Latn-RS" dirty="0" smtClean="0"/>
              <a:t>je posledica baze znanja</a:t>
            </a:r>
            <a:r>
              <a:rPr lang="en-US" dirty="0" smtClean="0"/>
              <a:t> KB</a:t>
            </a:r>
          </a:p>
        </p:txBody>
      </p:sp>
      <p:sp>
        <p:nvSpPr>
          <p:cNvPr id="62470" name="Rectangle 5"/>
          <p:cNvSpPr>
            <a:spLocks/>
          </p:cNvSpPr>
          <p:nvPr/>
        </p:nvSpPr>
        <p:spPr bwMode="auto">
          <a:xfrm>
            <a:off x="3962400" y="60960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 dirty="0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 dirty="0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9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Metode zaključivanja</a:t>
            </a:r>
            <a:endParaRPr lang="en-US" dirty="0" smtClean="0"/>
          </a:p>
        </p:txBody>
      </p:sp>
      <p:sp>
        <p:nvSpPr>
          <p:cNvPr id="6349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600" dirty="0" smtClean="0"/>
              <a:t>Procedura zaključivanja može da uradi jednu od dve stvari</a:t>
            </a:r>
            <a:r>
              <a:rPr lang="en-US" sz="2600" dirty="0" smtClean="0"/>
              <a:t>: </a:t>
            </a:r>
          </a:p>
          <a:p>
            <a:pPr marL="723900" lvl="1" eaLnBrk="1" hangingPunct="1">
              <a:spcBef>
                <a:spcPts val="563"/>
              </a:spcBef>
            </a:pPr>
            <a:r>
              <a:rPr lang="sr-Latn-RS" sz="2200" dirty="0" smtClean="0"/>
              <a:t>Ako je data baza znanja </a:t>
            </a:r>
            <a:r>
              <a:rPr lang="en-US" sz="2200" dirty="0" smtClean="0"/>
              <a:t>KB, </a:t>
            </a:r>
            <a:r>
              <a:rPr lang="sr-Latn-RS" sz="2200" dirty="0" smtClean="0"/>
              <a:t>procedura može da izvede nove rečenice </a:t>
            </a:r>
            <a:r>
              <a:rPr lang="en-US" sz="2200" dirty="0" smtClean="0"/>
              <a:t>α </a:t>
            </a:r>
            <a:r>
              <a:rPr lang="sr-Latn-RS" sz="2200" dirty="0" smtClean="0"/>
              <a:t>koje su</a:t>
            </a:r>
            <a:r>
              <a:rPr lang="en-US" sz="2200" dirty="0" smtClean="0"/>
              <a:t> (</a:t>
            </a:r>
            <a:r>
              <a:rPr lang="sr-Latn-RS" sz="2200" dirty="0" smtClean="0"/>
              <a:t>pretpostavljeno</a:t>
            </a:r>
            <a:r>
              <a:rPr lang="en-US" sz="2200" dirty="0" smtClean="0"/>
              <a:t>) </a:t>
            </a:r>
            <a:r>
              <a:rPr lang="sr-Latn-RS" sz="2200" dirty="0" smtClean="0"/>
              <a:t>posledica</a:t>
            </a:r>
            <a:r>
              <a:rPr lang="en-US" sz="2200" dirty="0" smtClean="0"/>
              <a:t> KB </a:t>
            </a:r>
            <a:br>
              <a:rPr lang="en-US" sz="2200" dirty="0" smtClean="0"/>
            </a:br>
            <a:r>
              <a:rPr lang="en-US" sz="2200" dirty="0" err="1" smtClean="0"/>
              <a:t>KB</a:t>
            </a:r>
            <a:r>
              <a:rPr lang="en-US" sz="2200" dirty="0" smtClean="0"/>
              <a:t> |- α  ==&gt; KB |= α</a:t>
            </a:r>
          </a:p>
          <a:p>
            <a:pPr marL="723900" lvl="1">
              <a:spcBef>
                <a:spcPts val="563"/>
              </a:spcBef>
            </a:pPr>
            <a:r>
              <a:rPr lang="sr-Latn-RS" sz="2200" dirty="0"/>
              <a:t>Ako je data baza znanja</a:t>
            </a:r>
            <a:r>
              <a:rPr lang="en-US" sz="2200" dirty="0" smtClean="0"/>
              <a:t> KB </a:t>
            </a:r>
            <a:r>
              <a:rPr lang="sr-Latn-RS" sz="2200" dirty="0" smtClean="0"/>
              <a:t>i druga rečenica </a:t>
            </a:r>
            <a:r>
              <a:rPr lang="en-US" sz="2200" dirty="0" smtClean="0"/>
              <a:t>α</a:t>
            </a:r>
            <a:r>
              <a:rPr lang="sr-Latn-RS" sz="2200" dirty="0" smtClean="0"/>
              <a:t>, procedura može da utvrdi da li je </a:t>
            </a:r>
            <a:r>
              <a:rPr lang="en-US" sz="2200" dirty="0"/>
              <a:t>α </a:t>
            </a:r>
            <a:r>
              <a:rPr lang="sr-Latn-RS" sz="2200" dirty="0" smtClean="0"/>
              <a:t> posledica KB ili nije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>
                <a:ea typeface="Apple Symbols" charset="0"/>
                <a:cs typeface="Apple Symbols" charset="0"/>
              </a:rPr>
              <a:t>KB</a:t>
            </a:r>
            <a:r>
              <a:rPr lang="en-US" sz="2200" dirty="0" smtClean="0">
                <a:ea typeface="Apple Symbols" charset="0"/>
                <a:cs typeface="Apple Symbols" charset="0"/>
              </a:rPr>
              <a:t> ∧ α  ==&gt; KB |= α</a:t>
            </a:r>
            <a:endParaRPr lang="en-US" sz="2200" dirty="0" smtClean="0"/>
          </a:p>
          <a:p>
            <a:pPr eaLnBrk="1" hangingPunct="1">
              <a:spcBef>
                <a:spcPts val="563"/>
              </a:spcBef>
            </a:pPr>
            <a:r>
              <a:rPr lang="sr-Latn-RS" sz="2600" dirty="0" smtClean="0"/>
              <a:t>Procedura zaključivanja koja generiše samo posledične rečenice naziva se saglasnom (</a:t>
            </a:r>
            <a:r>
              <a:rPr lang="en-US" sz="2600" dirty="0" smtClean="0"/>
              <a:t>sound</a:t>
            </a:r>
            <a:r>
              <a:rPr lang="sr-Latn-RS" sz="2600" dirty="0" smtClean="0"/>
              <a:t>) ili</a:t>
            </a:r>
            <a:r>
              <a:rPr lang="en-US" sz="2600" dirty="0" smtClean="0"/>
              <a:t> </a:t>
            </a:r>
            <a:r>
              <a:rPr lang="en-US" sz="2600" i="1" dirty="0" smtClean="0"/>
              <a:t>truth-preserving</a:t>
            </a:r>
            <a:r>
              <a:rPr lang="en-US" sz="2600" dirty="0" smtClean="0"/>
              <a:t> </a:t>
            </a:r>
          </a:p>
          <a:p>
            <a:pPr eaLnBrk="1" hangingPunct="1">
              <a:spcBef>
                <a:spcPts val="563"/>
              </a:spcBef>
            </a:pPr>
            <a:r>
              <a:rPr lang="sr-Latn-RS" sz="2600" dirty="0" smtClean="0"/>
              <a:t>Zapis operacija saglasne procedure zaključivanja zove se dokaz (</a:t>
            </a:r>
            <a:r>
              <a:rPr lang="en-US" sz="2600" dirty="0" smtClean="0"/>
              <a:t>proof</a:t>
            </a:r>
            <a:r>
              <a:rPr lang="sr-Latn-RS" sz="2600" dirty="0" smtClean="0"/>
              <a:t>).</a:t>
            </a:r>
            <a:r>
              <a:rPr lang="en-US" sz="2600" dirty="0" smtClean="0"/>
              <a:t> </a:t>
            </a:r>
          </a:p>
          <a:p>
            <a:pPr eaLnBrk="1" hangingPunct="1">
              <a:spcBef>
                <a:spcPts val="563"/>
              </a:spcBef>
            </a:pPr>
            <a:r>
              <a:rPr lang="sr-Latn-RS" sz="2600" dirty="0" smtClean="0"/>
              <a:t>Za proceduru zaključivanja kaže se da je kompletna ako može da nadje svaki dokaz za svaku rečenicu koja je posledična.</a:t>
            </a:r>
            <a:r>
              <a:rPr lang="en-US" sz="2600" dirty="0" smtClean="0"/>
              <a:t> </a:t>
            </a:r>
          </a:p>
        </p:txBody>
      </p:sp>
      <p:sp>
        <p:nvSpPr>
          <p:cNvPr id="63494" name="Rectangle 5"/>
          <p:cNvSpPr>
            <a:spLocks/>
          </p:cNvSpPr>
          <p:nvPr/>
        </p:nvSpPr>
        <p:spPr bwMode="auto">
          <a:xfrm>
            <a:off x="3179763" y="65532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54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sz="4100" dirty="0" smtClean="0"/>
              <a:t>Jezici RZ i programski jezici</a:t>
            </a:r>
            <a:endParaRPr lang="en-US" sz="4100" dirty="0" smtClean="0"/>
          </a:p>
        </p:txBody>
      </p:sp>
      <p:sp>
        <p:nvSpPr>
          <p:cNvPr id="6451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lnSpcReduction="10000"/>
          </a:bodyPr>
          <a:lstStyle/>
          <a:p>
            <a:pPr eaLnBrk="1" hangingPunct="1"/>
            <a:r>
              <a:rPr lang="sr-Latn-RS" dirty="0" smtClean="0"/>
              <a:t>Po čemu se jezici za RZ razlikuju od drugih progra</a:t>
            </a:r>
            <a:r>
              <a:rPr lang="en-US" dirty="0" smtClean="0"/>
              <a:t>m</a:t>
            </a:r>
            <a:r>
              <a:rPr lang="sr-Latn-RS" dirty="0" smtClean="0"/>
              <a:t>skih jezika</a:t>
            </a:r>
            <a:r>
              <a:rPr lang="en-US" dirty="0" smtClean="0"/>
              <a:t> (Java, C++)? </a:t>
            </a:r>
          </a:p>
          <a:p>
            <a:pPr marL="723900" lvl="1" eaLnBrk="1" hangingPunct="1"/>
            <a:r>
              <a:rPr lang="sr-Latn-RS" dirty="0" smtClean="0"/>
              <a:t>Programski jezici mogu da predstave činjenice i iskaze</a:t>
            </a:r>
            <a:endParaRPr lang="en-US" dirty="0" smtClean="0"/>
          </a:p>
          <a:p>
            <a:pPr eaLnBrk="1" hangingPunct="1"/>
            <a:r>
              <a:rPr lang="sr-Latn-RS" dirty="0" smtClean="0"/>
              <a:t>Šta je sa situacijom</a:t>
            </a:r>
            <a:r>
              <a:rPr lang="en-US" dirty="0" smtClean="0"/>
              <a:t> „</a:t>
            </a:r>
            <a:r>
              <a:rPr lang="sr-Latn-RS" dirty="0" smtClean="0"/>
              <a:t>postoji jama u </a:t>
            </a:r>
            <a:r>
              <a:rPr lang="en-US" dirty="0" smtClean="0"/>
              <a:t>[2,2] </a:t>
            </a:r>
            <a:r>
              <a:rPr lang="sr-Latn-RS" dirty="0" smtClean="0"/>
              <a:t>ili</a:t>
            </a:r>
            <a:r>
              <a:rPr lang="en-US" dirty="0" smtClean="0"/>
              <a:t> [3,1] (</a:t>
            </a:r>
            <a:r>
              <a:rPr lang="sr-Latn-RS" dirty="0" smtClean="0"/>
              <a:t>ali nismo sigurni</a:t>
            </a:r>
            <a:r>
              <a:rPr lang="en-US" dirty="0" smtClean="0"/>
              <a:t>)" </a:t>
            </a:r>
            <a:r>
              <a:rPr lang="sr-Latn-RS" dirty="0" smtClean="0"/>
              <a:t>ili</a:t>
            </a:r>
            <a:r>
              <a:rPr lang="en-US" dirty="0" smtClean="0"/>
              <a:t> „</a:t>
            </a:r>
            <a:r>
              <a:rPr lang="sr-Latn-RS" dirty="0" smtClean="0"/>
              <a:t>postoji monstrum u nekom kvadratu</a:t>
            </a:r>
            <a:r>
              <a:rPr lang="en-US" dirty="0" smtClean="0"/>
              <a:t>" </a:t>
            </a:r>
          </a:p>
          <a:p>
            <a:pPr eaLnBrk="1" hangingPunct="1"/>
            <a:r>
              <a:rPr lang="sr-Latn-RS" dirty="0" smtClean="0"/>
              <a:t>Programski jezici nisu dovoljno izražajni za situacije sa nekompletnim informacijama</a:t>
            </a:r>
            <a:endParaRPr lang="en-US" dirty="0" smtClean="0"/>
          </a:p>
        </p:txBody>
      </p:sp>
      <p:sp>
        <p:nvSpPr>
          <p:cNvPr id="64518" name="Rectangle 5"/>
          <p:cNvSpPr>
            <a:spLocks/>
          </p:cNvSpPr>
          <p:nvPr/>
        </p:nvSpPr>
        <p:spPr bwMode="auto">
          <a:xfrm>
            <a:off x="3179763" y="65532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3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>
              <a:defRPr/>
            </a:pPr>
            <a:r>
              <a:rPr lang="sr-Latn-RS" sz="4000" dirty="0"/>
              <a:t>Jezici RZ </a:t>
            </a:r>
            <a:r>
              <a:rPr lang="sr-Latn-RS" sz="4000" dirty="0" smtClean="0"/>
              <a:t> i prirodni jezik</a:t>
            </a:r>
            <a:endParaRPr lang="en-US" sz="4300" dirty="0" smtClean="0"/>
          </a:p>
        </p:txBody>
      </p:sp>
      <p:sp>
        <p:nvSpPr>
          <p:cNvPr id="6554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sz="2400" dirty="0" smtClean="0"/>
              <a:t>Po čemu se jezici za predstavljanje zanja razlikuju od prirodnih jezika</a:t>
            </a:r>
          </a:p>
          <a:p>
            <a:pPr eaLnBrk="1" hangingPunct="1"/>
            <a:r>
              <a:rPr lang="sr-Latn-RS" sz="2400" dirty="0" smtClean="0"/>
              <a:t>Prirodni jezici su izražajni ali su se razvijali da zadovolje potrebe komunikacije a ne reprezentacije</a:t>
            </a:r>
            <a:endParaRPr lang="en-US" sz="2400" dirty="0" smtClean="0"/>
          </a:p>
          <a:p>
            <a:pPr eaLnBrk="1" hangingPunct="1"/>
            <a:r>
              <a:rPr lang="sr-Latn-RS" sz="2400" dirty="0" smtClean="0"/>
              <a:t>Značanje rečenice zavisi od same rečenice i od konteksta u kome je izrečena</a:t>
            </a:r>
            <a:endParaRPr lang="en-US" sz="2400" dirty="0" smtClean="0"/>
          </a:p>
          <a:p>
            <a:pPr marL="723900" lvl="1" eaLnBrk="1" hangingPunct="1"/>
            <a:r>
              <a:rPr lang="sr-Latn-RS" sz="2000" dirty="0" smtClean="0"/>
              <a:t>n</a:t>
            </a:r>
            <a:r>
              <a:rPr lang="en-US" sz="2000" dirty="0" smtClean="0"/>
              <a:t>.</a:t>
            </a:r>
            <a:r>
              <a:rPr lang="sr-Latn-RS" sz="2000" dirty="0" smtClean="0"/>
              <a:t>pr</a:t>
            </a:r>
            <a:r>
              <a:rPr lang="en-US" sz="2000" dirty="0" smtClean="0"/>
              <a:t>. “Look!” </a:t>
            </a:r>
          </a:p>
          <a:p>
            <a:pPr eaLnBrk="1" hangingPunct="1"/>
            <a:r>
              <a:rPr lang="sr-Latn-RS" sz="2400" dirty="0" smtClean="0"/>
              <a:t>Razmena znanja se obavlja bez eksplicitne reprezentacije samog znanja</a:t>
            </a:r>
            <a:endParaRPr lang="en-US" sz="2400" dirty="0" smtClean="0"/>
          </a:p>
          <a:p>
            <a:pPr eaLnBrk="1" hangingPunct="1"/>
            <a:r>
              <a:rPr lang="sr-Latn-RS" sz="2400" dirty="0" smtClean="0"/>
              <a:t>neodređenosti</a:t>
            </a:r>
            <a:r>
              <a:rPr lang="en-US" sz="2400" dirty="0" smtClean="0"/>
              <a:t> (</a:t>
            </a:r>
            <a:r>
              <a:rPr lang="sr-Latn-RS" sz="2400" dirty="0" smtClean="0"/>
              <a:t>n</a:t>
            </a:r>
            <a:r>
              <a:rPr lang="en-US" sz="2400" dirty="0" smtClean="0"/>
              <a:t>.</a:t>
            </a:r>
            <a:r>
              <a:rPr lang="sr-Latn-RS" sz="2400" dirty="0" smtClean="0"/>
              <a:t>pr</a:t>
            </a:r>
            <a:r>
              <a:rPr lang="en-US" sz="2400" dirty="0" smtClean="0"/>
              <a:t>. </a:t>
            </a:r>
            <a:r>
              <a:rPr lang="sr-Latn-RS" sz="2400" dirty="0" smtClean="0"/>
              <a:t>Mali psi i mačke</a:t>
            </a:r>
            <a:r>
              <a:rPr lang="en-US" sz="2400" dirty="0" smtClean="0"/>
              <a:t>) </a:t>
            </a:r>
          </a:p>
        </p:txBody>
      </p:sp>
      <p:sp>
        <p:nvSpPr>
          <p:cNvPr id="65542" name="Rectangle 5"/>
          <p:cNvSpPr>
            <a:spLocks/>
          </p:cNvSpPr>
          <p:nvPr/>
        </p:nvSpPr>
        <p:spPr bwMode="auto">
          <a:xfrm>
            <a:off x="3179763" y="65532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3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sz="4100" dirty="0" smtClean="0"/>
              <a:t>Dobri RZ jezici</a:t>
            </a:r>
            <a:endParaRPr lang="en-US" sz="4100" dirty="0" smtClean="0"/>
          </a:p>
        </p:txBody>
      </p:sp>
      <p:sp>
        <p:nvSpPr>
          <p:cNvPr id="6656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sz="2400" dirty="0" smtClean="0"/>
              <a:t>Kombinuju prednosti prirodnih i formalnih jezika</a:t>
            </a:r>
            <a:r>
              <a:rPr lang="en-US" sz="2400" dirty="0" smtClean="0"/>
              <a:t>: </a:t>
            </a:r>
          </a:p>
          <a:p>
            <a:pPr marL="723900" lvl="1" eaLnBrk="1" hangingPunct="1"/>
            <a:r>
              <a:rPr lang="sr-Latn-RS" sz="2000" dirty="0" smtClean="0"/>
              <a:t>izražajni</a:t>
            </a:r>
            <a:r>
              <a:rPr lang="en-US" sz="2000" dirty="0" smtClean="0"/>
              <a:t> </a:t>
            </a:r>
          </a:p>
          <a:p>
            <a:pPr marL="723900" lvl="1" eaLnBrk="1" hangingPunct="1"/>
            <a:r>
              <a:rPr lang="sr-Latn-RS" sz="2000" dirty="0" smtClean="0"/>
              <a:t>koncizni</a:t>
            </a:r>
            <a:r>
              <a:rPr lang="en-US" sz="2000" dirty="0" smtClean="0"/>
              <a:t> </a:t>
            </a:r>
          </a:p>
          <a:p>
            <a:pPr marL="723900" lvl="1" eaLnBrk="1" hangingPunct="1"/>
            <a:r>
              <a:rPr lang="sr-Latn-RS" sz="2000" dirty="0" smtClean="0"/>
              <a:t>nedvosmisleni</a:t>
            </a:r>
            <a:r>
              <a:rPr lang="en-US" sz="2000" dirty="0" smtClean="0"/>
              <a:t> </a:t>
            </a:r>
          </a:p>
          <a:p>
            <a:pPr marL="723900" lvl="1" eaLnBrk="1" hangingPunct="1"/>
            <a:r>
              <a:rPr lang="sr-Latn-RS" sz="2000" dirty="0" smtClean="0"/>
              <a:t>Nezavisni od konteksta</a:t>
            </a:r>
            <a:r>
              <a:rPr lang="en-US" sz="2000" dirty="0" smtClean="0"/>
              <a:t> </a:t>
            </a:r>
          </a:p>
          <a:p>
            <a:pPr marL="1066800" lvl="2" eaLnBrk="1" hangingPunct="1"/>
            <a:r>
              <a:rPr lang="sr-Latn-RS" sz="1800" dirty="0" smtClean="0"/>
              <a:t>Što se iskaže danas moći će da se interpretira sutra</a:t>
            </a:r>
            <a:endParaRPr lang="en-US" sz="1800" dirty="0" smtClean="0"/>
          </a:p>
          <a:p>
            <a:pPr marL="723900" lvl="1" eaLnBrk="1" hangingPunct="1"/>
            <a:r>
              <a:rPr lang="sr-Latn-RS" sz="2000" dirty="0" smtClean="0"/>
              <a:t>Efikasni</a:t>
            </a:r>
            <a:endParaRPr lang="en-US" sz="2000" dirty="0" smtClean="0"/>
          </a:p>
          <a:p>
            <a:pPr marL="1066800" lvl="2" eaLnBrk="1" hangingPunct="1"/>
            <a:r>
              <a:rPr lang="sr-Latn-RS" sz="1800" dirty="0" smtClean="0"/>
              <a:t>Znanje se može predstaviti u mašinski čitljivom obliku</a:t>
            </a:r>
            <a:endParaRPr lang="en-US" sz="1800" dirty="0" smtClean="0"/>
          </a:p>
          <a:p>
            <a:pPr marL="1066800" lvl="2" eaLnBrk="1" hangingPunct="1"/>
            <a:r>
              <a:rPr lang="sr-Latn-RS" sz="1800" dirty="0" smtClean="0"/>
              <a:t>Za odabrani format postoje praktične procedure zaključivanja</a:t>
            </a:r>
            <a:endParaRPr lang="en-US" sz="1800" dirty="0" smtClean="0"/>
          </a:p>
          <a:p>
            <a:pPr marL="723900" lvl="1" eaLnBrk="1" hangingPunct="1"/>
            <a:r>
              <a:rPr lang="sr-Latn-RS" sz="2000" dirty="0" smtClean="0"/>
              <a:t>Efektivni</a:t>
            </a:r>
            <a:endParaRPr lang="en-US" sz="2000" dirty="0" smtClean="0"/>
          </a:p>
          <a:p>
            <a:pPr marL="1066800" lvl="2" eaLnBrk="1" hangingPunct="1"/>
            <a:r>
              <a:rPr lang="sr-Latn-RS" sz="1800" dirty="0" smtClean="0"/>
              <a:t>Postoji procedura zaključivanja kojom se iz reprezentacije znanja mogu napraviti nove rečenice</a:t>
            </a:r>
            <a:endParaRPr lang="en-US" sz="1800" dirty="0" smtClean="0"/>
          </a:p>
        </p:txBody>
      </p:sp>
      <p:sp>
        <p:nvSpPr>
          <p:cNvPr id="66566" name="Rectangle 5"/>
          <p:cNvSpPr>
            <a:spLocks/>
          </p:cNvSpPr>
          <p:nvPr/>
        </p:nvSpPr>
        <p:spPr bwMode="auto">
          <a:xfrm>
            <a:off x="3179763" y="6553200"/>
            <a:ext cx="1271587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2" action="ppaction://hlinksldjump"/>
              </a:rPr>
              <a:t>[Rogers 1999]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61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888A25CF-208C-4661-B14B-9669CB432F9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236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</a:t>
            </a:r>
            <a:r>
              <a:rPr lang="en-US" dirty="0" smtClean="0"/>
              <a:t>: </a:t>
            </a:r>
            <a:r>
              <a:rPr lang="sr-Latn-RS" dirty="0" smtClean="0"/>
              <a:t>Metodi reprezentacije</a:t>
            </a:r>
            <a:endParaRPr lang="en-US" dirty="0" smtClean="0"/>
          </a:p>
        </p:txBody>
      </p:sp>
      <p:sp>
        <p:nvSpPr>
          <p:cNvPr id="6758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7590" name="Picture 7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1425575"/>
            <a:ext cx="8121650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1" name="Rectangle 8"/>
          <p:cNvSpPr>
            <a:spLocks/>
          </p:cNvSpPr>
          <p:nvPr/>
        </p:nvSpPr>
        <p:spPr bwMode="auto">
          <a:xfrm>
            <a:off x="4114800" y="6372225"/>
            <a:ext cx="1690687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[Guinness 1995]</a:t>
            </a:r>
          </a:p>
        </p:txBody>
      </p:sp>
      <p:sp>
        <p:nvSpPr>
          <p:cNvPr id="67592" name="Text Box 9"/>
          <p:cNvSpPr txBox="1">
            <a:spLocks noChangeArrowheads="1"/>
          </p:cNvSpPr>
          <p:nvPr/>
        </p:nvSpPr>
        <p:spPr bwMode="auto">
          <a:xfrm>
            <a:off x="8774113" y="6532563"/>
            <a:ext cx="217487" cy="20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algn="ctr" eaLnBrk="1" hangingPunct="1"/>
            <a:fld id="{04088697-3B86-4856-BF3D-3B78D38B31ED}" type="slidenum">
              <a:rPr lang="en-US" sz="900" b="1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algn="ctr" eaLnBrk="1" hangingPunct="1"/>
              <a:t>236</a:t>
            </a:fld>
            <a:endParaRPr lang="en-US" sz="900" b="1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7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Ontologije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U računarskoj i informacionoj nauci ontologija je formalno imenovanje i definisanje tipova, svojstava i veza entiteta koji stvarno ili fundamentalno postoje u odrešenom domenu diskursa. </a:t>
            </a:r>
          </a:p>
          <a:p>
            <a:r>
              <a:rPr lang="sr-Latn-RS" dirty="0"/>
              <a:t>Ontologija je formalna specifikacija deljene konceptualizacije (Tomas Gruber)</a:t>
            </a:r>
          </a:p>
          <a:p>
            <a:pPr lvl="1"/>
            <a:r>
              <a:rPr lang="sr-Latn-RS" dirty="0" smtClean="0"/>
              <a:t>Ovu definiciju najviše koriste u praktičnom računarstvu</a:t>
            </a:r>
          </a:p>
        </p:txBody>
      </p:sp>
    </p:spTree>
    <p:extLst>
      <p:ext uri="{BB962C8B-B14F-4D97-AF65-F5344CB8AC3E}">
        <p14:creationId xmlns:p14="http://schemas.microsoft.com/office/powerpoint/2010/main" val="171363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267F27C-A4CC-4607-8A6D-173D3D092430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238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8611" name="Rectangle 4"/>
          <p:cNvSpPr>
            <a:spLocks/>
          </p:cNvSpPr>
          <p:nvPr/>
        </p:nvSpPr>
        <p:spPr bwMode="auto">
          <a:xfrm>
            <a:off x="3068638" y="6553200"/>
            <a:ext cx="29845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/>
            <a:r>
              <a:rPr lang="en-US" sz="1100" dirty="0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© Franz J. </a:t>
            </a:r>
            <a:r>
              <a:rPr lang="en-US" sz="1100" dirty="0" err="1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Kurfess</a:t>
            </a:r>
            <a:endParaRPr lang="en-US" sz="1100" dirty="0">
              <a:solidFill>
                <a:srgbClr val="6EB7D7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Ontologije</a:t>
            </a:r>
            <a:endParaRPr lang="en-US" dirty="0" smtClean="0"/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685800" lvl="1" eaLnBrk="1" hangingPunct="1"/>
            <a:r>
              <a:rPr lang="sr-Latn-RS" dirty="0" smtClean="0"/>
              <a:t>Principi 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Definicije termina</a:t>
            </a:r>
            <a:endParaRPr lang="en-US" dirty="0" smtClean="0"/>
          </a:p>
          <a:p>
            <a:pPr marL="1263650" lvl="3" eaLnBrk="1" hangingPunct="1"/>
            <a:r>
              <a:rPr lang="sr-Latn-RS" dirty="0" smtClean="0"/>
              <a:t>leksikon</a:t>
            </a:r>
            <a:r>
              <a:rPr lang="en-US" dirty="0" smtClean="0"/>
              <a:t>, </a:t>
            </a:r>
            <a:r>
              <a:rPr lang="sr-Latn-RS" dirty="0" smtClean="0"/>
              <a:t>rečnik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Relacije meću terminima</a:t>
            </a:r>
            <a:endParaRPr lang="en-US" dirty="0" smtClean="0"/>
          </a:p>
          <a:p>
            <a:pPr marL="1263650" lvl="3" eaLnBrk="1" hangingPunct="1"/>
            <a:r>
              <a:rPr lang="sr-Latn-RS" dirty="0" smtClean="0"/>
              <a:t>taksonomija</a:t>
            </a:r>
            <a:r>
              <a:rPr lang="en-US" dirty="0" smtClean="0"/>
              <a:t>, </a:t>
            </a:r>
            <a:r>
              <a:rPr lang="en-US" dirty="0" err="1" smtClean="0"/>
              <a:t>te</a:t>
            </a:r>
            <a:r>
              <a:rPr lang="sr-Latn-RS" dirty="0"/>
              <a:t>z</a:t>
            </a:r>
            <a:r>
              <a:rPr lang="en-US" dirty="0" err="1" smtClean="0"/>
              <a:t>aurus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Svrha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Uspostavljanje zajedničkog rečnika za domen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Grafička reprezentacija</a:t>
            </a:r>
            <a:endParaRPr lang="en-US" dirty="0" smtClean="0"/>
          </a:p>
          <a:p>
            <a:pPr marL="968375" lvl="2" eaLnBrk="1" hangingPunct="1"/>
            <a:r>
              <a:rPr lang="en-US" dirty="0" smtClean="0"/>
              <a:t>UML, </a:t>
            </a:r>
            <a:r>
              <a:rPr lang="sr-Latn-RS" dirty="0" smtClean="0"/>
              <a:t>topografske mape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Primeri</a:t>
            </a:r>
            <a:endParaRPr lang="en-US" dirty="0" smtClean="0"/>
          </a:p>
          <a:p>
            <a:pPr marL="968375" lvl="2" eaLnBrk="1" hangingPunct="1"/>
            <a:r>
              <a:rPr lang="en-US" dirty="0" smtClean="0"/>
              <a:t>IEEE SUO, SUMO, </a:t>
            </a:r>
            <a:r>
              <a:rPr lang="en-US" dirty="0" err="1" smtClean="0"/>
              <a:t>Cyc</a:t>
            </a:r>
            <a:r>
              <a:rPr lang="en-US" dirty="0" smtClean="0"/>
              <a:t>, </a:t>
            </a:r>
            <a:r>
              <a:rPr lang="en-US" dirty="0" err="1" smtClean="0"/>
              <a:t>WordNet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0475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955046F-3F3B-4C16-8F58-F9FEE5126F76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239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6963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Terminologija</a:t>
            </a:r>
            <a:endParaRPr lang="en-US" dirty="0" smtClean="0"/>
          </a:p>
        </p:txBody>
      </p:sp>
      <p:sp>
        <p:nvSpPr>
          <p:cNvPr id="69637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1900" dirty="0" smtClean="0"/>
              <a:t>Ontologija </a:t>
            </a:r>
            <a:endParaRPr lang="en-US" sz="19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Obezbeđuje semantiku za koncepte</a:t>
            </a:r>
            <a:endParaRPr lang="en-US" sz="17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Reči se koriste kao deskriptori koncepata</a:t>
            </a:r>
            <a:endParaRPr lang="en-US" sz="1700" dirty="0" smtClean="0"/>
          </a:p>
          <a:p>
            <a:pPr eaLnBrk="1" hangingPunct="1">
              <a:spcBef>
                <a:spcPts val="1738"/>
              </a:spcBef>
            </a:pPr>
            <a:r>
              <a:rPr lang="sr-Latn-RS" sz="1900" dirty="0"/>
              <a:t>L</a:t>
            </a:r>
            <a:r>
              <a:rPr lang="sr-Latn-RS" sz="1900" dirty="0" smtClean="0"/>
              <a:t>eksikon</a:t>
            </a:r>
            <a:endParaRPr lang="en-US" sz="19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Obezbešuje semantiku za sve reči u jeziku tako što definiše reči opisima njihovog značenja</a:t>
            </a:r>
            <a:endParaRPr lang="en-US" sz="1700" dirty="0" smtClean="0"/>
          </a:p>
          <a:p>
            <a:pPr eaLnBrk="1" hangingPunct="1">
              <a:spcBef>
                <a:spcPts val="1738"/>
              </a:spcBef>
            </a:pPr>
            <a:r>
              <a:rPr lang="sr-Latn-RS" sz="1900" dirty="0" smtClean="0"/>
              <a:t>T</a:t>
            </a:r>
            <a:r>
              <a:rPr lang="en-US" sz="1900" dirty="0" smtClean="0"/>
              <a:t>e</a:t>
            </a:r>
            <a:r>
              <a:rPr lang="sr-Latn-RS" sz="1900" dirty="0" smtClean="0"/>
              <a:t>z</a:t>
            </a:r>
            <a:r>
              <a:rPr lang="en-US" sz="1900" dirty="0" err="1" smtClean="0"/>
              <a:t>aurus</a:t>
            </a:r>
            <a:endParaRPr lang="en-US" sz="19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Uspostavlja relacije mešu rečima</a:t>
            </a:r>
            <a:endParaRPr lang="en-US" sz="1700" dirty="0" smtClean="0"/>
          </a:p>
          <a:p>
            <a:pPr marL="968375" lvl="2" eaLnBrk="1" hangingPunct="1">
              <a:spcBef>
                <a:spcPts val="513"/>
              </a:spcBef>
            </a:pPr>
            <a:r>
              <a:rPr lang="sr-Latn-RS" sz="1500" dirty="0" smtClean="0"/>
              <a:t>sinonimi</a:t>
            </a:r>
            <a:r>
              <a:rPr lang="en-US" sz="1500" dirty="0" smtClean="0"/>
              <a:t>, </a:t>
            </a:r>
            <a:r>
              <a:rPr lang="en-US" sz="1500" dirty="0" err="1" smtClean="0"/>
              <a:t>homon</a:t>
            </a:r>
            <a:r>
              <a:rPr lang="sr-Latn-RS" sz="1500" dirty="0" smtClean="0"/>
              <a:t>i</a:t>
            </a:r>
            <a:r>
              <a:rPr lang="en-US" sz="1500" dirty="0" smtClean="0"/>
              <a:t>m</a:t>
            </a:r>
            <a:r>
              <a:rPr lang="sr-Latn-RS" sz="1500" dirty="0" smtClean="0"/>
              <a:t>i</a:t>
            </a:r>
            <a:r>
              <a:rPr lang="en-US" sz="1500" dirty="0" smtClean="0"/>
              <a:t>, </a:t>
            </a:r>
            <a:r>
              <a:rPr lang="en-US" sz="1500" dirty="0" err="1" smtClean="0"/>
              <a:t>anton</a:t>
            </a:r>
            <a:r>
              <a:rPr lang="sr-Latn-RS" sz="1500" dirty="0" smtClean="0"/>
              <a:t>i</a:t>
            </a:r>
            <a:r>
              <a:rPr lang="en-US" sz="1500" dirty="0" smtClean="0"/>
              <a:t>m</a:t>
            </a:r>
            <a:r>
              <a:rPr lang="sr-Latn-RS" sz="1500" dirty="0" smtClean="0"/>
              <a:t>i</a:t>
            </a:r>
            <a:r>
              <a:rPr lang="en-US" sz="1500" dirty="0" smtClean="0"/>
              <a:t>, </a:t>
            </a:r>
            <a:r>
              <a:rPr lang="sr-Latn-RS" sz="1500" dirty="0" smtClean="0"/>
              <a:t>....</a:t>
            </a:r>
            <a:endParaRPr lang="en-US" sz="15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Često se kombinuje sa taksonomijom</a:t>
            </a:r>
            <a:endParaRPr lang="en-US" sz="1700" dirty="0" smtClean="0"/>
          </a:p>
          <a:p>
            <a:pPr eaLnBrk="1" hangingPunct="1">
              <a:spcBef>
                <a:spcPts val="1738"/>
              </a:spcBef>
            </a:pPr>
            <a:r>
              <a:rPr lang="sr-Latn-RS" sz="1900" dirty="0"/>
              <a:t>T</a:t>
            </a:r>
            <a:r>
              <a:rPr lang="sr-Latn-RS" sz="1900" dirty="0" smtClean="0"/>
              <a:t>aksonomija</a:t>
            </a:r>
            <a:endParaRPr lang="en-US" sz="19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Hijerarhijsko uređenje koncepata</a:t>
            </a:r>
            <a:endParaRPr lang="en-US" sz="1700" dirty="0" smtClean="0"/>
          </a:p>
          <a:p>
            <a:pPr marL="685800" lvl="1" eaLnBrk="1" hangingPunct="1">
              <a:spcBef>
                <a:spcPts val="513"/>
              </a:spcBef>
            </a:pPr>
            <a:r>
              <a:rPr lang="sr-Latn-RS" sz="1700" dirty="0" smtClean="0"/>
              <a:t>Često se koristi kao </a:t>
            </a:r>
            <a:r>
              <a:rPr lang="en-US" sz="1700" dirty="0" smtClean="0"/>
              <a:t>“</a:t>
            </a:r>
            <a:r>
              <a:rPr lang="sr-Latn-RS" sz="1700" dirty="0" smtClean="0"/>
              <a:t>kičma</a:t>
            </a:r>
            <a:r>
              <a:rPr lang="en-US" sz="1700" dirty="0" smtClean="0"/>
              <a:t>” </a:t>
            </a:r>
            <a:r>
              <a:rPr lang="sr-Latn-RS" sz="1700" dirty="0" smtClean="0"/>
              <a:t>ontologije</a:t>
            </a:r>
            <a:endParaRPr lang="en-US" sz="1700" dirty="0" smtClean="0"/>
          </a:p>
        </p:txBody>
      </p:sp>
    </p:spTree>
    <p:extLst>
      <p:ext uri="{BB962C8B-B14F-4D97-AF65-F5344CB8AC3E}">
        <p14:creationId xmlns:p14="http://schemas.microsoft.com/office/powerpoint/2010/main" val="117343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Uparivanje činjenica sa pravilima</a:t>
            </a:r>
            <a:endParaRPr lang="el-GR" dirty="0" smtClean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2308" y="1827214"/>
            <a:ext cx="7511562" cy="45354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 smtClean="0"/>
              <a:t>Kada je definisana sintaksa, mora se specificirati kako će se uraditi uparivanje činjenica sa pravilima 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T.j. </a:t>
            </a:r>
            <a:r>
              <a:rPr lang="sr-Latn-RS" b="1" dirty="0" smtClean="0"/>
              <a:t>Pokušati da se utvrdi da li je uslov</a:t>
            </a:r>
            <a:r>
              <a:rPr lang="en-US" b="1" dirty="0" smtClean="0"/>
              <a:t> </a:t>
            </a:r>
            <a:r>
              <a:rPr lang="sr-Latn-RS" b="1" dirty="0" smtClean="0"/>
              <a:t>pravila zadovoljen činjenicama iz radne memorije</a:t>
            </a:r>
            <a:endParaRPr lang="en-US" b="1" dirty="0" smtClean="0"/>
          </a:p>
          <a:p>
            <a:pPr eaLnBrk="1" hangingPunct="1">
              <a:lnSpc>
                <a:spcPct val="90000"/>
              </a:lnSpc>
            </a:pPr>
            <a:r>
              <a:rPr lang="sr-Latn-RS" dirty="0" smtClean="0"/>
              <a:t>Procena je da SBZ bazirani na pravilima </a:t>
            </a:r>
            <a:r>
              <a:rPr lang="en-US" b="1" dirty="0" smtClean="0"/>
              <a:t>90% </a:t>
            </a:r>
            <a:r>
              <a:rPr lang="sr-Latn-RS" b="1" dirty="0" smtClean="0"/>
              <a:t>vremena</a:t>
            </a:r>
            <a:r>
              <a:rPr lang="sr-Latn-RS" dirty="0" smtClean="0"/>
              <a:t> troše na ovaj posao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2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5B5B6181-8635-4563-A172-4D5C03B814B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240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066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Šta je Semantički Web</a:t>
            </a:r>
            <a:r>
              <a:rPr lang="en-US" dirty="0" smtClean="0"/>
              <a:t>?</a:t>
            </a:r>
          </a:p>
        </p:txBody>
      </p:sp>
      <p:sp>
        <p:nvSpPr>
          <p:cNvPr id="7066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 smtClean="0"/>
              <a:t>Proširenje </a:t>
            </a:r>
            <a:r>
              <a:rPr lang="en-US" dirty="0" smtClean="0"/>
              <a:t>World Wide Web</a:t>
            </a:r>
            <a:r>
              <a:rPr lang="sr-Latn-RS" dirty="0" smtClean="0"/>
              <a:t>-a</a:t>
            </a:r>
            <a:endParaRPr lang="en-US" dirty="0" smtClean="0"/>
          </a:p>
          <a:p>
            <a:pPr eaLnBrk="1" hangingPunct="1"/>
            <a:r>
              <a:rPr lang="sr-Latn-RS" dirty="0" smtClean="0"/>
              <a:t>Web koji razumeju računari a ne samo ljudi (web podataka, a ne web dokumenata)</a:t>
            </a:r>
          </a:p>
          <a:p>
            <a:pPr lvl="1"/>
            <a:r>
              <a:rPr lang="sr-Latn-RS" dirty="0" smtClean="0"/>
              <a:t>Namenjen softverskim agentima a ne samo ljudima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Definisan strukturiranim dokumentima (recimo, ontologije) koji mogu da referenciraju jedan drugog i da formiraju na taj način ogromne mreže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Koristi se za simulaciju znanja u računarskim sistemima</a:t>
            </a:r>
            <a:endParaRPr lang="en-US" dirty="0" smtClean="0"/>
          </a:p>
          <a:p>
            <a:pPr eaLnBrk="1" hangingPunct="1"/>
            <a:r>
              <a:rPr lang="sr-Latn-RS" dirty="0" smtClean="0"/>
              <a:t>Dokumenti Semantičkog Web-a mogu da opišu puno toga što ljudi žele da razmenu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9271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B6553C-560E-49F5-B219-2CDEAB95AC28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241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168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Ontologije i Semantički Web</a:t>
            </a:r>
            <a:endParaRPr lang="en-US" dirty="0" smtClean="0"/>
          </a:p>
        </p:txBody>
      </p:sp>
      <p:sp>
        <p:nvSpPr>
          <p:cNvPr id="71685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 smtClean="0"/>
              <a:t>Ontologije su veliki rečnici</a:t>
            </a:r>
            <a:endParaRPr lang="en-US" dirty="0" smtClean="0"/>
          </a:p>
          <a:p>
            <a:pPr marL="685800" lvl="1" eaLnBrk="1" hangingPunct="1"/>
            <a:r>
              <a:rPr lang="en-US" dirty="0" err="1" smtClean="0"/>
              <a:t>Defin</a:t>
            </a:r>
            <a:r>
              <a:rPr lang="sr-Latn-RS" dirty="0" smtClean="0"/>
              <a:t>isani u dokumentima </a:t>
            </a:r>
            <a:r>
              <a:rPr lang="en-US" dirty="0" err="1" smtClean="0"/>
              <a:t>Semanti</a:t>
            </a:r>
            <a:r>
              <a:rPr lang="sr-Latn-RS" dirty="0" smtClean="0"/>
              <a:t>čkog</a:t>
            </a:r>
            <a:r>
              <a:rPr lang="en-US" dirty="0" smtClean="0"/>
              <a:t> Web</a:t>
            </a:r>
            <a:r>
              <a:rPr lang="sr-Latn-RS" dirty="0" smtClean="0"/>
              <a:t>-a</a:t>
            </a:r>
            <a:r>
              <a:rPr lang="en-US" dirty="0" smtClean="0"/>
              <a:t> (OWL)</a:t>
            </a:r>
          </a:p>
          <a:p>
            <a:pPr marL="685800" lvl="1" eaLnBrk="1" hangingPunct="1"/>
            <a:r>
              <a:rPr lang="sr-Latn-RS" dirty="0" smtClean="0"/>
              <a:t>Definišu jezike za druge dokumente</a:t>
            </a:r>
            <a:r>
              <a:rPr lang="en-US" dirty="0" smtClean="0"/>
              <a:t> (RDF)</a:t>
            </a:r>
          </a:p>
          <a:p>
            <a:pPr marL="685800" lvl="1" eaLnBrk="1" hangingPunct="1"/>
            <a:r>
              <a:rPr lang="sr-Latn-RS" dirty="0" smtClean="0"/>
              <a:t>Resursi mogu da budu instance klasa ontologije</a:t>
            </a:r>
            <a:endParaRPr lang="en-US" dirty="0" smtClean="0"/>
          </a:p>
          <a:p>
            <a:pPr eaLnBrk="1" hangingPunct="1"/>
            <a:r>
              <a:rPr lang="en-US" dirty="0" smtClean="0"/>
              <a:t>Upper </a:t>
            </a:r>
            <a:r>
              <a:rPr lang="sr-Latn-RS" dirty="0" smtClean="0"/>
              <a:t>Ontologije definišu osnovne, apstraktne koncepte</a:t>
            </a:r>
            <a:endParaRPr lang="en-US" dirty="0" smtClean="0"/>
          </a:p>
          <a:p>
            <a:pPr eaLnBrk="1" hangingPunct="1"/>
            <a:r>
              <a:rPr lang="en-US" dirty="0" smtClean="0"/>
              <a:t>Lower </a:t>
            </a:r>
            <a:r>
              <a:rPr lang="sr-Latn-RS" dirty="0" smtClean="0"/>
              <a:t>Ontologije definišu domenski specifične koncepte</a:t>
            </a:r>
            <a:endParaRPr lang="en-US" dirty="0" smtClean="0"/>
          </a:p>
          <a:p>
            <a:pPr eaLnBrk="1" hangingPunct="1"/>
            <a:r>
              <a:rPr lang="en-US" dirty="0" smtClean="0"/>
              <a:t>Meta-</a:t>
            </a:r>
            <a:r>
              <a:rPr lang="sr-Latn-RS" dirty="0" smtClean="0"/>
              <a:t>ontologije definišu druge ontologije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379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BDFE875-7702-4187-823F-8E16E09341E9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242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270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Ontološki termini</a:t>
            </a:r>
            <a:endParaRPr lang="en-US" dirty="0" smtClean="0"/>
          </a:p>
        </p:txBody>
      </p:sp>
      <p:sp>
        <p:nvSpPr>
          <p:cNvPr id="7270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/>
              <a:t>P</a:t>
            </a:r>
            <a:r>
              <a:rPr lang="sr-Latn-RS" dirty="0" smtClean="0"/>
              <a:t>reciznost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Termin identifikuje tačno jedan koncept</a:t>
            </a:r>
            <a:endParaRPr lang="en-US" dirty="0" smtClean="0"/>
          </a:p>
          <a:p>
            <a:pPr eaLnBrk="1" hangingPunct="1"/>
            <a:r>
              <a:rPr lang="sr-Latn-RS" dirty="0" smtClean="0"/>
              <a:t>Izražajnost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Reprezentacioni jezik dozvoljava formulaciju vrlo raznovrsnih iskaza</a:t>
            </a:r>
            <a:endParaRPr lang="en-US" dirty="0" smtClean="0"/>
          </a:p>
          <a:p>
            <a:pPr eaLnBrk="1" hangingPunct="1"/>
            <a:r>
              <a:rPr lang="sr-Latn-RS" dirty="0" smtClean="0"/>
              <a:t>Deskriptori za koncepte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Bilo bi idelano da postoji mapiranje jedan-na-jedan između termina i pridruženih koncepata (i obrnuto)</a:t>
            </a:r>
            <a:r>
              <a:rPr lang="en-US" dirty="0" smtClean="0"/>
              <a:t>: </a:t>
            </a:r>
            <a:r>
              <a:rPr lang="sr-Latn-RS" dirty="0" smtClean="0"/>
              <a:t>visoka preciznost i viskoa izražajnost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To nije slučaj sa prirodnim jezicima</a:t>
            </a:r>
            <a:endParaRPr lang="en-US" dirty="0" smtClean="0"/>
          </a:p>
          <a:p>
            <a:pPr marL="968375" lvl="2" eaLnBrk="1" hangingPunct="1"/>
            <a:r>
              <a:rPr lang="en-US" dirty="0" smtClean="0"/>
              <a:t>“</a:t>
            </a:r>
            <a:r>
              <a:rPr lang="sr-Latn-RS" dirty="0" smtClean="0"/>
              <a:t>paeazitska interpretacija</a:t>
            </a:r>
            <a:r>
              <a:rPr lang="en-US" dirty="0" smtClean="0"/>
              <a:t>” </a:t>
            </a:r>
            <a:r>
              <a:rPr lang="sr-Latn-RS" dirty="0" smtClean="0"/>
              <a:t>termina često implicira značenje koje nije (nužno) specificirano u ontologiji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3393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29D57CE-EDB7-452A-81A4-00A6BF72AE5A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243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373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IEEE Standard Upper Ontology</a:t>
            </a:r>
          </a:p>
        </p:txBody>
      </p:sp>
      <p:sp>
        <p:nvSpPr>
          <p:cNvPr id="7373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sr-Latn-RS" dirty="0" smtClean="0"/>
              <a:t>Projekat razvoja standarda za specifikaciju i registrovanje ontologije</a:t>
            </a:r>
            <a:endParaRPr lang="en-US" dirty="0" smtClean="0"/>
          </a:p>
          <a:p>
            <a:pPr eaLnBrk="1" hangingPunct="1"/>
            <a:r>
              <a:rPr lang="sr-Latn-RS" dirty="0" smtClean="0"/>
              <a:t>Baziran na doprinosima tri kandidatsak </a:t>
            </a:r>
            <a:r>
              <a:rPr lang="en-US" dirty="0" smtClean="0"/>
              <a:t>SUO </a:t>
            </a:r>
            <a:r>
              <a:rPr lang="sr-Latn-RS" dirty="0" smtClean="0"/>
              <a:t>projekta</a:t>
            </a:r>
            <a:endParaRPr lang="en-US" dirty="0" smtClean="0"/>
          </a:p>
          <a:p>
            <a:pPr marL="685800" lvl="1" eaLnBrk="1" hangingPunct="1"/>
            <a:r>
              <a:rPr lang="en-US" dirty="0" smtClean="0"/>
              <a:t>IFF</a:t>
            </a:r>
          </a:p>
          <a:p>
            <a:pPr marL="685800" lvl="1" eaLnBrk="1" hangingPunct="1"/>
            <a:r>
              <a:rPr lang="en-US" dirty="0" err="1" smtClean="0"/>
              <a:t>OpenCyc</a:t>
            </a:r>
            <a:r>
              <a:rPr lang="en-US" dirty="0" smtClean="0"/>
              <a:t>/</a:t>
            </a:r>
            <a:r>
              <a:rPr lang="en-US" dirty="0" err="1" smtClean="0"/>
              <a:t>CycL</a:t>
            </a:r>
            <a:endParaRPr lang="en-US" dirty="0" smtClean="0"/>
          </a:p>
          <a:p>
            <a:pPr marL="685800" lvl="1" eaLnBrk="1" hangingPunct="1"/>
            <a:r>
              <a:rPr lang="en-US" dirty="0" smtClean="0"/>
              <a:t>SUMO</a:t>
            </a:r>
          </a:p>
          <a:p>
            <a:pPr eaLnBrk="1" hangingPunct="1"/>
            <a:r>
              <a:rPr lang="en-US" dirty="0" smtClean="0"/>
              <a:t>Standard Upper Ontology Working Group (SUO WG), Cumulative Resolutions, 2003, </a:t>
            </a:r>
            <a:r>
              <a:rPr lang="en-US" dirty="0" smtClean="0">
                <a:hlinkClick r:id="rId2"/>
              </a:rPr>
              <a:t>http://suo.ieee.org/SUO/resolutions.html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0179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smtClean="0"/>
              <a:t>OpenCyc</a:t>
            </a:r>
          </a:p>
        </p:txBody>
      </p:sp>
      <p:sp>
        <p:nvSpPr>
          <p:cNvPr id="7475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 smtClean="0"/>
              <a:t>Izvedena iz razvoja </a:t>
            </a:r>
            <a:r>
              <a:rPr lang="en-US" dirty="0" err="1" smtClean="0"/>
              <a:t>Cyc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Džinovski sistem baziran na znanju</a:t>
            </a:r>
            <a:endParaRPr lang="en-US" dirty="0" smtClean="0"/>
          </a:p>
          <a:p>
            <a:pPr eaLnBrk="1" hangingPunct="1"/>
            <a:r>
              <a:rPr lang="en-US" dirty="0" err="1" smtClean="0"/>
              <a:t>Cycorp</a:t>
            </a:r>
            <a:r>
              <a:rPr lang="en-US" dirty="0" smtClean="0"/>
              <a:t>, The Syntax of </a:t>
            </a:r>
            <a:r>
              <a:rPr lang="en-US" dirty="0" err="1" smtClean="0"/>
              <a:t>CycL</a:t>
            </a:r>
            <a:r>
              <a:rPr lang="en-US" dirty="0" smtClean="0"/>
              <a:t>, 2002, http://www.cyc.com/cycdoc/ref/cycl-syntax.html</a:t>
            </a:r>
          </a:p>
        </p:txBody>
      </p:sp>
    </p:spTree>
    <p:extLst>
      <p:ext uri="{BB962C8B-B14F-4D97-AF65-F5344CB8AC3E}">
        <p14:creationId xmlns:p14="http://schemas.microsoft.com/office/powerpoint/2010/main" val="26258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OpenCYC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 err="1" smtClean="0"/>
              <a:t>OpenCyc</a:t>
            </a:r>
            <a:r>
              <a:rPr lang="en-US" dirty="0" smtClean="0"/>
              <a:t> </a:t>
            </a:r>
            <a:r>
              <a:rPr lang="en-US" dirty="0"/>
              <a:t>Platform </a:t>
            </a:r>
            <a:r>
              <a:rPr lang="sr-Latn-RS" dirty="0" smtClean="0"/>
              <a:t>je gejtvej za </a:t>
            </a:r>
            <a:r>
              <a:rPr lang="en-US" dirty="0" err="1" smtClean="0"/>
              <a:t>Cyc</a:t>
            </a:r>
            <a:r>
              <a:rPr lang="en-US" dirty="0"/>
              <a:t>, </a:t>
            </a:r>
            <a:r>
              <a:rPr lang="sr-Latn-RS" dirty="0" smtClean="0"/>
              <a:t>najveću i najkompletniju svetsku bazu znanja i modul za zadravorazumsko rezonovanje</a:t>
            </a:r>
            <a:r>
              <a:rPr lang="en-US" dirty="0" smtClean="0"/>
              <a:t>. </a:t>
            </a:r>
            <a:endParaRPr lang="sr-Latn-RS" dirty="0" smtClean="0"/>
          </a:p>
          <a:p>
            <a:pPr fontAlgn="base"/>
            <a:r>
              <a:rPr lang="en-US" dirty="0" err="1" smtClean="0"/>
              <a:t>OpenCyc</a:t>
            </a:r>
            <a:r>
              <a:rPr lang="en-US" dirty="0" smtClean="0"/>
              <a:t> </a:t>
            </a:r>
            <a:r>
              <a:rPr lang="sr-Latn-RS" dirty="0" smtClean="0"/>
              <a:t>sadrži stotine hiljada </a:t>
            </a:r>
            <a:r>
              <a:rPr lang="en-US" dirty="0" err="1" smtClean="0"/>
              <a:t>Cyc</a:t>
            </a:r>
            <a:r>
              <a:rPr lang="en-US" dirty="0" smtClean="0"/>
              <a:t> </a:t>
            </a:r>
            <a:r>
              <a:rPr lang="sr-Latn-RS" dirty="0" smtClean="0"/>
              <a:t>termina organizovanih u ontologiju</a:t>
            </a:r>
            <a:r>
              <a:rPr lang="en-US" dirty="0" smtClean="0"/>
              <a:t>. </a:t>
            </a:r>
            <a:endParaRPr lang="sr-Latn-RS" dirty="0" smtClean="0"/>
          </a:p>
          <a:p>
            <a:pPr fontAlgn="base"/>
            <a:r>
              <a:rPr lang="en-US" dirty="0" err="1" smtClean="0"/>
              <a:t>OpenCyc</a:t>
            </a:r>
            <a:r>
              <a:rPr lang="en-US" dirty="0" smtClean="0"/>
              <a:t> </a:t>
            </a:r>
            <a:r>
              <a:rPr lang="sr-Latn-RS" dirty="0" smtClean="0"/>
              <a:t>može da se koristi kao osnova za inteligentne aplikacije kao što su</a:t>
            </a:r>
            <a:r>
              <a:rPr lang="en-US" dirty="0" smtClean="0"/>
              <a:t>:</a:t>
            </a:r>
            <a:endParaRPr lang="en-US" dirty="0"/>
          </a:p>
          <a:p>
            <a:pPr lvl="1" fontAlgn="base"/>
            <a:r>
              <a:rPr lang="sr-Latn-RS" dirty="0" smtClean="0"/>
              <a:t>Modelovanje domena</a:t>
            </a:r>
            <a:endParaRPr lang="en-US" dirty="0"/>
          </a:p>
          <a:p>
            <a:pPr lvl="1" fontAlgn="base"/>
            <a:r>
              <a:rPr lang="sr-Latn-RS" dirty="0" smtClean="0"/>
              <a:t>Semantička integracija podataka</a:t>
            </a:r>
            <a:endParaRPr lang="en-US" dirty="0"/>
          </a:p>
          <a:p>
            <a:pPr lvl="1" fontAlgn="base"/>
            <a:r>
              <a:rPr lang="sr-Latn-RS" dirty="0" smtClean="0"/>
              <a:t>Razumevanje teksta</a:t>
            </a:r>
            <a:endParaRPr lang="en-US" dirty="0"/>
          </a:p>
          <a:p>
            <a:pPr lvl="1" fontAlgn="base"/>
            <a:r>
              <a:rPr lang="sr-Latn-RS" dirty="0" smtClean="0"/>
              <a:t>Domenski specifične ekspertske sisteme, itd.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OpenCyc</a:t>
            </a:r>
            <a:r>
              <a:rPr lang="en-US" dirty="0"/>
              <a:t> </a:t>
            </a:r>
            <a:r>
              <a:rPr lang="sr-Latn-RS" dirty="0"/>
              <a:t> </a:t>
            </a:r>
            <a:r>
              <a:rPr lang="en-US" dirty="0"/>
              <a:t>Release </a:t>
            </a:r>
            <a:r>
              <a:rPr lang="en-US" dirty="0" smtClean="0"/>
              <a:t>4.0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>
            <a:normAutofit fontScale="47500" lnSpcReduction="20000"/>
          </a:bodyPr>
          <a:lstStyle/>
          <a:p>
            <a:pPr fontAlgn="base"/>
            <a:r>
              <a:rPr lang="sr-Latn-RS" b="1" dirty="0" smtClean="0"/>
              <a:t>Kor</a:t>
            </a:r>
            <a:r>
              <a:rPr lang="en-US" b="1" dirty="0" smtClean="0"/>
              <a:t> </a:t>
            </a:r>
            <a:r>
              <a:rPr lang="en-US" b="1" dirty="0" err="1"/>
              <a:t>Cyc</a:t>
            </a:r>
            <a:r>
              <a:rPr lang="en-US" b="1" dirty="0"/>
              <a:t> </a:t>
            </a:r>
            <a:r>
              <a:rPr lang="sr-Latn-RS" b="1" dirty="0" smtClean="0"/>
              <a:t>ontologiju</a:t>
            </a:r>
            <a:r>
              <a:rPr lang="en-US" b="1" dirty="0"/>
              <a:t> </a:t>
            </a:r>
            <a:r>
              <a:rPr lang="sr-Latn-RS" dirty="0" smtClean="0"/>
              <a:t>čiji domen je realitet ukupnog ljudskog konsenzusa o znanju</a:t>
            </a:r>
            <a:r>
              <a:rPr lang="en-US" dirty="0" smtClean="0"/>
              <a:t>. </a:t>
            </a:r>
            <a:r>
              <a:rPr lang="sr-Latn-RS" dirty="0" smtClean="0"/>
              <a:t>Tekuće izdanje obuhvata</a:t>
            </a:r>
            <a:r>
              <a:rPr lang="en-US" dirty="0" smtClean="0"/>
              <a:t>:</a:t>
            </a:r>
            <a:endParaRPr lang="en-US" dirty="0"/>
          </a:p>
          <a:p>
            <a:pPr lvl="1" fontAlgn="base"/>
            <a:r>
              <a:rPr lang="en-US" b="1" dirty="0"/>
              <a:t>~239,000 </a:t>
            </a:r>
            <a:r>
              <a:rPr lang="sr-Latn-RS" b="1" dirty="0" smtClean="0"/>
              <a:t>termina</a:t>
            </a:r>
            <a:r>
              <a:rPr lang="en-US" dirty="0"/>
              <a:t> </a:t>
            </a:r>
            <a:endParaRPr lang="sr-Latn-RS" dirty="0"/>
          </a:p>
          <a:p>
            <a:pPr lvl="1" fontAlgn="base"/>
            <a:r>
              <a:rPr lang="en-US" b="1" dirty="0" smtClean="0"/>
              <a:t>~2,093,000 </a:t>
            </a:r>
            <a:r>
              <a:rPr lang="sr-Latn-RS" b="1" dirty="0" smtClean="0"/>
              <a:t>tripleta</a:t>
            </a:r>
            <a:endParaRPr lang="en-US" dirty="0"/>
          </a:p>
          <a:p>
            <a:pPr lvl="1" fontAlgn="base"/>
            <a:r>
              <a:rPr lang="sr-Latn-RS" dirty="0" smtClean="0"/>
              <a:t>Klase</a:t>
            </a:r>
            <a:r>
              <a:rPr lang="en-US" dirty="0" smtClean="0"/>
              <a:t>:</a:t>
            </a:r>
            <a:endParaRPr lang="en-US" dirty="0"/>
          </a:p>
          <a:p>
            <a:pPr lvl="2" fontAlgn="base"/>
            <a:r>
              <a:rPr lang="en-US" b="1" dirty="0">
                <a:hlinkClick r:id="rId2"/>
              </a:rPr>
              <a:t>'place'</a:t>
            </a:r>
            <a:r>
              <a:rPr lang="en-US" dirty="0"/>
              <a:t>: ~19,000</a:t>
            </a:r>
          </a:p>
          <a:p>
            <a:pPr lvl="2" fontAlgn="base"/>
            <a:r>
              <a:rPr lang="en-US" b="1" dirty="0">
                <a:hlinkClick r:id="rId3"/>
              </a:rPr>
              <a:t>'organization'</a:t>
            </a:r>
            <a:r>
              <a:rPr lang="en-US" dirty="0"/>
              <a:t>: ~26,000</a:t>
            </a:r>
          </a:p>
          <a:p>
            <a:pPr lvl="2" fontAlgn="base"/>
            <a:r>
              <a:rPr lang="en-US" b="1" dirty="0">
                <a:hlinkClick r:id="rId4"/>
              </a:rPr>
              <a:t>'predicate'</a:t>
            </a:r>
            <a:r>
              <a:rPr lang="en-US" dirty="0"/>
              <a:t>: ~22,000</a:t>
            </a:r>
          </a:p>
          <a:p>
            <a:pPr lvl="2" fontAlgn="base"/>
            <a:r>
              <a:rPr lang="en-US" b="1" dirty="0">
                <a:hlinkClick r:id="rId5"/>
              </a:rPr>
              <a:t>'business related thing'</a:t>
            </a:r>
            <a:r>
              <a:rPr lang="en-US" dirty="0"/>
              <a:t>: ~28,000</a:t>
            </a:r>
          </a:p>
          <a:p>
            <a:pPr lvl="2" fontAlgn="base"/>
            <a:r>
              <a:rPr lang="en-US" b="1" dirty="0">
                <a:hlinkClick r:id="rId6"/>
              </a:rPr>
              <a:t>'person'</a:t>
            </a:r>
            <a:r>
              <a:rPr lang="en-US" dirty="0"/>
              <a:t>: ~12,700</a:t>
            </a:r>
          </a:p>
          <a:p>
            <a:pPr lvl="1" fontAlgn="base"/>
            <a:r>
              <a:rPr lang="en-US" b="1" dirty="0"/>
              <a:t>~69,000 </a:t>
            </a:r>
            <a:r>
              <a:rPr lang="en-US" b="1" dirty="0" err="1"/>
              <a:t>owl:sameAs</a:t>
            </a:r>
            <a:r>
              <a:rPr lang="en-US" b="1" dirty="0"/>
              <a:t> links </a:t>
            </a:r>
            <a:r>
              <a:rPr lang="sr-Latn-RS" dirty="0" smtClean="0"/>
              <a:t>na eksterne </a:t>
            </a:r>
            <a:r>
              <a:rPr lang="en-US" dirty="0" smtClean="0"/>
              <a:t>(non-</a:t>
            </a:r>
            <a:r>
              <a:rPr lang="en-US" dirty="0" err="1" smtClean="0"/>
              <a:t>Cyc</a:t>
            </a:r>
            <a:r>
              <a:rPr lang="en-US" dirty="0"/>
              <a:t>) </a:t>
            </a:r>
            <a:r>
              <a:rPr lang="sr-Latn-RS" dirty="0" smtClean="0"/>
              <a:t>prostore imena semantičkih podataka</a:t>
            </a:r>
            <a:r>
              <a:rPr lang="en-US" dirty="0" smtClean="0"/>
              <a:t>:</a:t>
            </a:r>
            <a:endParaRPr lang="en-US" dirty="0"/>
          </a:p>
          <a:p>
            <a:pPr lvl="2" fontAlgn="base"/>
            <a:r>
              <a:rPr lang="en-US" dirty="0" err="1"/>
              <a:t>DBpedia</a:t>
            </a:r>
            <a:r>
              <a:rPr lang="en-US" dirty="0"/>
              <a:t>: ~47,000 </a:t>
            </a:r>
            <a:r>
              <a:rPr lang="en-US" dirty="0" smtClean="0"/>
              <a:t>link</a:t>
            </a:r>
            <a:r>
              <a:rPr lang="sr-Latn-RS" dirty="0" smtClean="0"/>
              <a:t>ovi</a:t>
            </a:r>
            <a:r>
              <a:rPr lang="en-US" dirty="0" smtClean="0"/>
              <a:t>,</a:t>
            </a:r>
            <a:r>
              <a:rPr lang="en-US" dirty="0"/>
              <a:t> </a:t>
            </a:r>
            <a:r>
              <a:rPr lang="sr-Latn-RS" i="1" dirty="0" smtClean="0"/>
              <a:t>ukjlučujući</a:t>
            </a:r>
            <a:r>
              <a:rPr lang="en-US" i="1" dirty="0" smtClean="0"/>
              <a:t> </a:t>
            </a:r>
            <a:r>
              <a:rPr lang="en-US" i="1" dirty="0"/>
              <a:t>696 </a:t>
            </a:r>
            <a:r>
              <a:rPr lang="en-US" i="1" dirty="0" smtClean="0"/>
              <a:t>link</a:t>
            </a:r>
            <a:r>
              <a:rPr lang="sr-Latn-RS" i="1" dirty="0" smtClean="0"/>
              <a:t>ova</a:t>
            </a:r>
            <a:r>
              <a:rPr lang="en-US" i="1" dirty="0" smtClean="0"/>
              <a:t> </a:t>
            </a:r>
            <a:r>
              <a:rPr lang="sr-Latn-RS" i="1" dirty="0" smtClean="0"/>
              <a:t>na ontotlogiju </a:t>
            </a:r>
            <a:r>
              <a:rPr lang="en-US" i="1" dirty="0" err="1" smtClean="0"/>
              <a:t>DBpedia</a:t>
            </a:r>
            <a:r>
              <a:rPr lang="en-US" i="1" dirty="0" smtClean="0"/>
              <a:t> </a:t>
            </a:r>
            <a:endParaRPr lang="sr-Latn-RS" i="1" dirty="0" smtClean="0"/>
          </a:p>
          <a:p>
            <a:pPr lvl="2" fontAlgn="base"/>
            <a:r>
              <a:rPr lang="en-US" dirty="0" smtClean="0"/>
              <a:t>UMBEL</a:t>
            </a:r>
            <a:r>
              <a:rPr lang="en-US" dirty="0"/>
              <a:t>: ~21,000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2" fontAlgn="base"/>
            <a:r>
              <a:rPr lang="en-US" dirty="0" err="1"/>
              <a:t>WordNet</a:t>
            </a:r>
            <a:r>
              <a:rPr lang="en-US" dirty="0"/>
              <a:t>: ~11,000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2" fontAlgn="base"/>
            <a:r>
              <a:rPr lang="en-US" dirty="0" err="1"/>
              <a:t>Wikicompany</a:t>
            </a:r>
            <a:r>
              <a:rPr lang="en-US" dirty="0"/>
              <a:t>: 1028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2" fontAlgn="base"/>
            <a:r>
              <a:rPr lang="en-US" dirty="0"/>
              <a:t>CIA World </a:t>
            </a:r>
            <a:r>
              <a:rPr lang="en-US" dirty="0" err="1"/>
              <a:t>Factbook</a:t>
            </a:r>
            <a:r>
              <a:rPr lang="en-US" dirty="0"/>
              <a:t>: 172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2" fontAlgn="base"/>
            <a:r>
              <a:rPr lang="en-US" dirty="0" err="1"/>
              <a:t>RDFAbout</a:t>
            </a:r>
            <a:r>
              <a:rPr lang="en-US" dirty="0"/>
              <a:t> SEC </a:t>
            </a:r>
            <a:r>
              <a:rPr lang="sr-Latn-RS" dirty="0"/>
              <a:t>i</a:t>
            </a:r>
            <a:r>
              <a:rPr lang="sr-Latn-RS" dirty="0" smtClean="0"/>
              <a:t>dentifikatori kompanija</a:t>
            </a:r>
            <a:r>
              <a:rPr lang="en-US" dirty="0" smtClean="0"/>
              <a:t>: </a:t>
            </a:r>
            <a:r>
              <a:rPr lang="en-US" dirty="0"/>
              <a:t>661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2" fontAlgn="base"/>
            <a:r>
              <a:rPr lang="en-US" dirty="0" err="1"/>
              <a:t>RDFAbout</a:t>
            </a:r>
            <a:r>
              <a:rPr lang="en-US" dirty="0"/>
              <a:t> </a:t>
            </a:r>
            <a:r>
              <a:rPr lang="sr-Latn-RS" dirty="0" smtClean="0"/>
              <a:t>o državama i opštinama</a:t>
            </a:r>
            <a:r>
              <a:rPr lang="en-US" dirty="0" smtClean="0"/>
              <a:t>: </a:t>
            </a:r>
            <a:r>
              <a:rPr lang="en-US" dirty="0"/>
              <a:t>71 </a:t>
            </a:r>
            <a:r>
              <a:rPr lang="en-US" dirty="0" smtClean="0"/>
              <a:t>link</a:t>
            </a:r>
            <a:endParaRPr lang="en-US" dirty="0"/>
          </a:p>
          <a:p>
            <a:pPr lvl="2" fontAlgn="base"/>
            <a:r>
              <a:rPr lang="en-US" dirty="0"/>
              <a:t>FOAF: 44 </a:t>
            </a:r>
            <a:r>
              <a:rPr lang="en-US" dirty="0" smtClean="0"/>
              <a:t>link</a:t>
            </a:r>
            <a:r>
              <a:rPr lang="sr-Latn-RS" dirty="0" smtClean="0"/>
              <a:t>ova</a:t>
            </a:r>
            <a:endParaRPr lang="en-US" dirty="0"/>
          </a:p>
          <a:p>
            <a:pPr lvl="1" fontAlgn="base"/>
            <a:r>
              <a:rPr lang="sr-Latn-RS" dirty="0" smtClean="0"/>
              <a:t>Engleski stringovi </a:t>
            </a:r>
            <a:r>
              <a:rPr lang="en-US" dirty="0" smtClean="0"/>
              <a:t>(</a:t>
            </a:r>
            <a:r>
              <a:rPr lang="sr-Latn-RS" dirty="0" smtClean="0"/>
              <a:t>kanonički i alternativni</a:t>
            </a:r>
            <a:r>
              <a:rPr lang="en-US" dirty="0" smtClean="0"/>
              <a:t>) </a:t>
            </a:r>
            <a:r>
              <a:rPr lang="sr-Latn-RS" dirty="0" smtClean="0"/>
              <a:t>odgovarajući koncptnim termovima za pomož u pretrazi i prikazivanju</a:t>
            </a:r>
            <a:r>
              <a:rPr lang="en-US" dirty="0" smtClean="0"/>
              <a:t>.</a:t>
            </a:r>
            <a:endParaRPr lang="en-US" dirty="0"/>
          </a:p>
          <a:p>
            <a:pPr fontAlgn="base"/>
            <a:r>
              <a:rPr lang="sr-Latn-RS" dirty="0" smtClean="0"/>
              <a:t>J</a:t>
            </a:r>
            <a:r>
              <a:rPr lang="en-US" dirty="0" err="1" smtClean="0"/>
              <a:t>ava-ba</a:t>
            </a:r>
            <a:r>
              <a:rPr lang="sr-Latn-RS" dirty="0" smtClean="0"/>
              <a:t>zirane</a:t>
            </a:r>
            <a:r>
              <a:rPr lang="en-US" dirty="0" smtClean="0"/>
              <a:t> </a:t>
            </a:r>
            <a:r>
              <a:rPr lang="en-US" dirty="0" err="1"/>
              <a:t>Cyc</a:t>
            </a:r>
            <a:r>
              <a:rPr lang="en-US" dirty="0"/>
              <a:t> Inference Engine </a:t>
            </a:r>
            <a:r>
              <a:rPr lang="sr-Latn-RS" dirty="0" smtClean="0"/>
              <a:t>i </a:t>
            </a:r>
            <a:r>
              <a:rPr lang="en-US" dirty="0" err="1" smtClean="0"/>
              <a:t>Cyc</a:t>
            </a:r>
            <a:r>
              <a:rPr lang="en-US" dirty="0" smtClean="0"/>
              <a:t> </a:t>
            </a:r>
            <a:r>
              <a:rPr lang="en-US" dirty="0"/>
              <a:t>Knowledge Base Browser</a:t>
            </a:r>
          </a:p>
          <a:p>
            <a:pPr fontAlgn="base"/>
            <a:r>
              <a:rPr lang="sr-Latn-RS" dirty="0" smtClean="0"/>
              <a:t>Dokumentaciju i materijal za učenje</a:t>
            </a:r>
            <a:r>
              <a:rPr lang="en-US" dirty="0" smtClean="0"/>
              <a:t>.</a:t>
            </a:r>
            <a:endParaRPr lang="en-US" dirty="0"/>
          </a:p>
          <a:p>
            <a:pPr fontAlgn="base"/>
            <a:r>
              <a:rPr lang="sr-Latn-RS" dirty="0" smtClean="0"/>
              <a:t>Specifikaciju jezika </a:t>
            </a:r>
            <a:r>
              <a:rPr lang="en-US" dirty="0" err="1" smtClean="0"/>
              <a:t>CycL</a:t>
            </a:r>
            <a:r>
              <a:rPr lang="sr-Latn-RS" dirty="0"/>
              <a:t> </a:t>
            </a:r>
            <a:r>
              <a:rPr lang="sr-Latn-RS" dirty="0" smtClean="0"/>
              <a:t>u kome su </a:t>
            </a:r>
            <a:r>
              <a:rPr lang="en-US" dirty="0" err="1" smtClean="0"/>
              <a:t>Cyc</a:t>
            </a:r>
            <a:r>
              <a:rPr lang="en-US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OpenCyc</a:t>
            </a:r>
            <a:r>
              <a:rPr lang="sr-Latn-RS" dirty="0" smtClean="0"/>
              <a:t> napisani</a:t>
            </a:r>
            <a:r>
              <a:rPr lang="en-US" dirty="0" smtClean="0"/>
              <a:t>.</a:t>
            </a:r>
            <a:endParaRPr lang="en-US" dirty="0"/>
          </a:p>
          <a:p>
            <a:pPr fontAlgn="base"/>
            <a:r>
              <a:rPr lang="sr-Latn-RS" dirty="0" smtClean="0"/>
              <a:t>Specifikaciju</a:t>
            </a:r>
            <a:r>
              <a:rPr lang="en-US" dirty="0" smtClean="0"/>
              <a:t> </a:t>
            </a:r>
            <a:r>
              <a:rPr lang="en-US" dirty="0" err="1"/>
              <a:t>Cyc</a:t>
            </a:r>
            <a:r>
              <a:rPr lang="en-US" dirty="0"/>
              <a:t> API </a:t>
            </a:r>
            <a:r>
              <a:rPr lang="sr-Latn-RS" dirty="0" smtClean="0"/>
              <a:t>za razvoj aplikacija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 smtClean="0"/>
              <a:t>SUMO</a:t>
            </a:r>
          </a:p>
        </p:txBody>
      </p:sp>
      <p:sp>
        <p:nvSpPr>
          <p:cNvPr id="7578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marL="381000" indent="-342900" eaLnBrk="1" hangingPunct="1">
              <a:lnSpc>
                <a:spcPct val="90000"/>
              </a:lnSpc>
            </a:pPr>
            <a:r>
              <a:rPr lang="sr-Latn-RS" dirty="0" smtClean="0">
                <a:latin typeface="Calibri" pitchFamily="34" charset="0"/>
                <a:cs typeface="Calibri" pitchFamily="34" charset="0"/>
                <a:sym typeface="Times New Roman" pitchFamily="18" charset="0"/>
              </a:rPr>
              <a:t>Skraćenica za </a:t>
            </a:r>
            <a:r>
              <a:rPr lang="en-US" dirty="0" smtClean="0">
                <a:latin typeface="Calibri" pitchFamily="34" charset="0"/>
                <a:cs typeface="Calibri" pitchFamily="34" charset="0"/>
                <a:sym typeface="Times New Roman" pitchFamily="18" charset="0"/>
              </a:rPr>
              <a:t>“Suggested Upper Merged Ontology”</a:t>
            </a:r>
            <a:endParaRPr lang="en-US" dirty="0" smtClean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  <a:p>
            <a:pPr marL="381000" indent="-342900" eaLnBrk="1" hangingPunct="1">
              <a:lnSpc>
                <a:spcPct val="90000"/>
              </a:lnSpc>
            </a:pPr>
            <a:r>
              <a:rPr lang="en-US" dirty="0" smtClean="0">
                <a:latin typeface="Calibri" pitchFamily="34" charset="0"/>
                <a:cs typeface="Calibri" pitchFamily="34" charset="0"/>
                <a:sym typeface="Times New Roman" pitchFamily="18" charset="0"/>
              </a:rPr>
              <a:t>Niles, Ian, and Adam Pease, Towards a Standard Upper Ontology, 2001</a:t>
            </a:r>
            <a:endParaRPr lang="en-US" dirty="0" smtClean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  <a:p>
            <a:pPr marL="381000" indent="-342900" eaLnBrk="1" hangingPunct="1">
              <a:lnSpc>
                <a:spcPct val="90000"/>
              </a:lnSpc>
            </a:pPr>
            <a:r>
              <a:rPr lang="en-US" dirty="0" smtClean="0">
                <a:latin typeface="Calibri" pitchFamily="34" charset="0"/>
                <a:cs typeface="Calibri" pitchFamily="34" charset="0"/>
                <a:sym typeface="Times New Roman" pitchFamily="18" charset="0"/>
              </a:rPr>
              <a:t>Standard Upper Ontology Working Group (SUO WG), Cumulative Resolutions, 2003, http://suo.ieee.org/SUO/resolutions.html</a:t>
            </a:r>
            <a:endParaRPr lang="en-US" dirty="0" smtClean="0">
              <a:latin typeface="Calibri" pitchFamily="34" charset="0"/>
              <a:ea typeface="ヒラギノ明朝 ProN W3" charset="0"/>
              <a:cs typeface="Calibri" pitchFamily="34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23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SUMO</a:t>
            </a:r>
            <a:r>
              <a:rPr lang="sr-Latn-RS" dirty="0"/>
              <a:t> (http://www.adampease.org/OP</a:t>
            </a:r>
            <a:r>
              <a:rPr lang="sr-Latn-RS" dirty="0" smtClean="0"/>
              <a:t>/)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SUMO</a:t>
            </a:r>
            <a:r>
              <a:rPr lang="sr-Latn-RS" dirty="0"/>
              <a:t> </a:t>
            </a:r>
            <a:r>
              <a:rPr lang="sr-Latn-RS" dirty="0" smtClean="0"/>
              <a:t>i prateće domenske ontologije predstavljaju najveću postojeću formalnu javno dostupnu ontotlogiju današnjice</a:t>
            </a:r>
            <a:r>
              <a:rPr lang="en-US" dirty="0" smtClean="0"/>
              <a:t> </a:t>
            </a:r>
            <a:endParaRPr lang="sr-Latn-RS" dirty="0" smtClean="0"/>
          </a:p>
          <a:p>
            <a:r>
              <a:rPr lang="en-US" dirty="0" smtClean="0"/>
              <a:t>SUMO </a:t>
            </a:r>
            <a:r>
              <a:rPr lang="sr-Latn-RS" dirty="0" smtClean="0"/>
              <a:t>je napisana u jeziku </a:t>
            </a:r>
            <a:r>
              <a:rPr lang="en-US" dirty="0" smtClean="0"/>
              <a:t>SUO-KIF. </a:t>
            </a:r>
            <a:endParaRPr lang="sr-Latn-RS" dirty="0" smtClean="0"/>
          </a:p>
          <a:p>
            <a:r>
              <a:rPr lang="en-US" dirty="0" smtClean="0"/>
              <a:t>SUMO </a:t>
            </a:r>
            <a:r>
              <a:rPr lang="sr-Latn-RS" dirty="0" smtClean="0"/>
              <a:t>je vlasništvo</a:t>
            </a:r>
            <a:r>
              <a:rPr lang="en-US" dirty="0" smtClean="0"/>
              <a:t> IEEE</a:t>
            </a:r>
            <a:r>
              <a:rPr lang="sr-Latn-RS" dirty="0" smtClean="0"/>
              <a:t> i besplatna je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Ima</a:t>
            </a:r>
            <a:r>
              <a:rPr lang="en-US" dirty="0" smtClean="0"/>
              <a:t> </a:t>
            </a:r>
            <a:r>
              <a:rPr lang="en-US" dirty="0"/>
              <a:t>~25,000 </a:t>
            </a:r>
            <a:r>
              <a:rPr lang="en-US" dirty="0" smtClean="0"/>
              <a:t>term</a:t>
            </a:r>
            <a:r>
              <a:rPr lang="sr-Latn-RS" dirty="0" smtClean="0"/>
              <a:t>ina</a:t>
            </a:r>
            <a:r>
              <a:rPr lang="en-US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/>
              <a:t>~80,000 </a:t>
            </a:r>
            <a:r>
              <a:rPr lang="sr-Latn-RS" dirty="0" smtClean="0"/>
              <a:t>aksioma u svim ontologijama</a:t>
            </a:r>
          </a:p>
          <a:p>
            <a:r>
              <a:rPr lang="sr-Latn-RS" dirty="0" smtClean="0"/>
              <a:t>Bogato je aksiomatizovana</a:t>
            </a:r>
            <a:r>
              <a:rPr lang="en-US" dirty="0" smtClean="0"/>
              <a:t>. </a:t>
            </a:r>
            <a:r>
              <a:rPr lang="sr-Latn-RS" dirty="0" smtClean="0"/>
              <a:t>Svi termini su formalno definisani</a:t>
            </a:r>
            <a:r>
              <a:rPr lang="en-US" dirty="0" smtClean="0"/>
              <a:t>. </a:t>
            </a:r>
            <a:r>
              <a:rPr lang="sr-Latn-RS" dirty="0" smtClean="0"/>
              <a:t>Značenja su nezavisna od implementacije zaključivanja. Obezbeđen je sistem zaključivanja i upravljanja ontologijom. Obezbeđen je i sistem za podršku vizualnom editovanju i prikazu ontologija</a:t>
            </a:r>
            <a:r>
              <a:rPr lang="en-US" dirty="0"/>
              <a:t> </a:t>
            </a:r>
            <a:r>
              <a:rPr lang="sr-Latn-RS" dirty="0" smtClean="0"/>
              <a:t>(</a:t>
            </a:r>
            <a:r>
              <a:rPr lang="en-US" dirty="0" smtClean="0">
                <a:hlinkClick r:id="rId2"/>
              </a:rPr>
              <a:t>KSMSA</a:t>
            </a:r>
            <a:r>
              <a:rPr lang="en-US" dirty="0"/>
              <a:t> </a:t>
            </a:r>
            <a:r>
              <a:rPr lang="en-US" dirty="0" smtClean="0"/>
              <a:t>s</a:t>
            </a:r>
            <a:r>
              <a:rPr lang="sr-Latn-RS" dirty="0" smtClean="0"/>
              <a:t>i</a:t>
            </a:r>
            <a:r>
              <a:rPr lang="en-US" dirty="0" smtClean="0"/>
              <a:t>stem</a:t>
            </a:r>
            <a:r>
              <a:rPr lang="sr-Latn-RS" dirty="0"/>
              <a:t>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SUMO </a:t>
            </a:r>
            <a:r>
              <a:rPr lang="sr-Latn-RS" dirty="0"/>
              <a:t> je jedina formalna ontologija koja je potpuno mapirana na </a:t>
            </a:r>
            <a:r>
              <a:rPr lang="en-US" dirty="0"/>
              <a:t> </a:t>
            </a:r>
            <a:r>
              <a:rPr lang="en-US" dirty="0" err="1"/>
              <a:t>WordNet</a:t>
            </a:r>
            <a:r>
              <a:rPr lang="en-US" dirty="0"/>
              <a:t> </a:t>
            </a:r>
            <a:r>
              <a:rPr lang="sr-Latn-RS" dirty="0"/>
              <a:t>leksikon</a:t>
            </a:r>
            <a:r>
              <a:rPr lang="en-US" dirty="0"/>
              <a:t>. </a:t>
            </a:r>
            <a:endParaRPr lang="sr-Latn-RS" dirty="0"/>
          </a:p>
          <a:p>
            <a:r>
              <a:rPr lang="sr-Latn-RS" dirty="0" smtClean="0"/>
              <a:t>Koristi </a:t>
            </a:r>
            <a:r>
              <a:rPr lang="sr-Latn-RS" dirty="0"/>
              <a:t>se za istraživanja i aplikacije u pretragama, lingvistici i rezonovanju</a:t>
            </a:r>
          </a:p>
          <a:p>
            <a:r>
              <a:rPr lang="en-US" dirty="0" smtClean="0"/>
              <a:t>Adam </a:t>
            </a:r>
            <a:r>
              <a:rPr lang="en-US" dirty="0"/>
              <a:t>Pease </a:t>
            </a:r>
            <a:r>
              <a:rPr lang="sr-Latn-RS" dirty="0" smtClean="0"/>
              <a:t>je tehnički urednik</a:t>
            </a:r>
            <a:r>
              <a:rPr lang="en-US" dirty="0" smtClean="0"/>
              <a:t> </a:t>
            </a:r>
            <a:r>
              <a:rPr lang="en-US" dirty="0"/>
              <a:t>SUMO.</a:t>
            </a:r>
          </a:p>
        </p:txBody>
      </p:sp>
    </p:spTree>
    <p:extLst>
      <p:ext uri="{BB962C8B-B14F-4D97-AF65-F5344CB8AC3E}">
        <p14:creationId xmlns:p14="http://schemas.microsoft.com/office/powerpoint/2010/main" val="132270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>
              <a:defRPr/>
            </a:pPr>
            <a:r>
              <a:rPr lang="en-US" dirty="0" err="1"/>
              <a:t>WordNet</a:t>
            </a:r>
            <a:r>
              <a:rPr lang="en-US" dirty="0"/>
              <a:t>®</a:t>
            </a:r>
            <a:endParaRPr lang="en-US" dirty="0" smtClean="0"/>
          </a:p>
        </p:txBody>
      </p:sp>
      <p:sp>
        <p:nvSpPr>
          <p:cNvPr id="7680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/>
          </a:bodyPr>
          <a:lstStyle/>
          <a:p>
            <a:pPr eaLnBrk="1" hangingPunct="1"/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Onlajn leksički referentni sistem</a:t>
            </a:r>
            <a:r>
              <a:rPr lang="en-US" dirty="0" smtClean="0">
                <a:cs typeface="Times New Roman" pitchFamily="18" charset="0"/>
                <a:sym typeface="Times New Roman" pitchFamily="18" charset="0"/>
              </a:rPr>
              <a:t> </a:t>
            </a:r>
            <a:endParaRPr lang="en-US" dirty="0" smtClean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marL="723900" lvl="1" eaLnBrk="1" hangingPunct="1"/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Dizajn je inspirisan psiholingvističkim teorijama ljudske leksičke memorije</a:t>
            </a:r>
            <a:endParaRPr lang="en-US" dirty="0" smtClean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eaLnBrk="1" hangingPunct="1"/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Imenice, glagoli, prilozi i predlozi e</a:t>
            </a:r>
            <a:r>
              <a:rPr lang="en-US" dirty="0" err="1" smtClean="0">
                <a:cs typeface="Times New Roman" pitchFamily="18" charset="0"/>
                <a:sym typeface="Times New Roman" pitchFamily="18" charset="0"/>
              </a:rPr>
              <a:t>ngl</a:t>
            </a:r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eskog jezika</a:t>
            </a:r>
            <a:endParaRPr lang="en-US" dirty="0" smtClean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marL="723900" lvl="1" eaLnBrk="1" hangingPunct="1"/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Organizovani u skupove sinonima koji predstavljaju pojedinačne leksičke koncepte</a:t>
            </a:r>
            <a:endParaRPr lang="en-US" dirty="0" smtClean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  <a:p>
            <a:pPr eaLnBrk="1" hangingPunct="1"/>
            <a:r>
              <a:rPr lang="sr-Latn-RS" dirty="0" smtClean="0">
                <a:cs typeface="Times New Roman" pitchFamily="18" charset="0"/>
                <a:sym typeface="Times New Roman" pitchFamily="18" charset="0"/>
              </a:rPr>
              <a:t>Radi se i za druge jezike</a:t>
            </a:r>
            <a:endParaRPr lang="en-US" dirty="0" smtClean="0">
              <a:ea typeface="ヒラギノ明朝 ProN W3" charset="0"/>
              <a:cs typeface="ヒラギノ明朝 ProN W3" charset="0"/>
              <a:sym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4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Rete </a:t>
            </a:r>
            <a:r>
              <a:rPr lang="sr-Latn-RS" dirty="0" smtClean="0"/>
              <a:t>algoritam uparivanja</a:t>
            </a:r>
            <a:endParaRPr lang="el-GR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7508" y="1827214"/>
            <a:ext cx="7816362" cy="4408487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 smtClean="0"/>
              <a:t>Šta je rešenje za taj problem uparivanja</a:t>
            </a:r>
            <a:r>
              <a:rPr lang="en-US" dirty="0" smtClean="0"/>
              <a:t>?</a:t>
            </a:r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Iscrpno uparivanje činjenica i pravila jedan po jedan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Korišćenje tehnika indeksiranja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dirty="0" smtClean="0"/>
              <a:t>Rete </a:t>
            </a:r>
            <a:r>
              <a:rPr lang="en-US" dirty="0" err="1" smtClean="0"/>
              <a:t>algorit</a:t>
            </a:r>
            <a:r>
              <a:rPr lang="sr-Latn-RS" dirty="0" smtClean="0"/>
              <a:t>a</a:t>
            </a:r>
            <a:r>
              <a:rPr lang="en-US" dirty="0" smtClean="0"/>
              <a:t>m </a:t>
            </a:r>
            <a:r>
              <a:rPr lang="sr-Latn-RS" dirty="0" smtClean="0"/>
              <a:t>je bio prvo uspešno rešenje</a:t>
            </a:r>
            <a:endParaRPr lang="en-US" dirty="0" smtClean="0"/>
          </a:p>
          <a:p>
            <a:pPr lvl="1" eaLnBrk="1" hangingPunct="1">
              <a:lnSpc>
                <a:spcPct val="90000"/>
              </a:lnSpc>
            </a:pPr>
            <a:r>
              <a:rPr lang="sr-Latn-RS" dirty="0" smtClean="0"/>
              <a:t>On skladišti informacije o uparenostima u mrežnu strukturu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61773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WordNet</a:t>
            </a:r>
            <a:r>
              <a:rPr lang="en-US" dirty="0" smtClean="0"/>
              <a:t>®</a:t>
            </a:r>
            <a:r>
              <a:rPr lang="sr-Latn-RS" dirty="0" smtClean="0"/>
              <a:t>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Imenice, glagoli, prilozi i predlozi grupisani su u skupove kognitivnih sinonima </a:t>
            </a:r>
            <a:r>
              <a:rPr lang="en-US" dirty="0" smtClean="0"/>
              <a:t>(</a:t>
            </a:r>
            <a:r>
              <a:rPr lang="en-US" dirty="0" err="1"/>
              <a:t>synsets</a:t>
            </a:r>
            <a:r>
              <a:rPr lang="en-US" dirty="0"/>
              <a:t>), </a:t>
            </a:r>
            <a:r>
              <a:rPr lang="sr-Latn-RS" dirty="0" smtClean="0"/>
              <a:t>od kojih svaki izražava različiti koncept</a:t>
            </a:r>
            <a:r>
              <a:rPr lang="en-US" dirty="0" smtClean="0"/>
              <a:t>. </a:t>
            </a:r>
            <a:endParaRPr lang="sr-Latn-RS" dirty="0" smtClean="0"/>
          </a:p>
          <a:p>
            <a:r>
              <a:rPr lang="en-US" dirty="0" err="1" smtClean="0"/>
              <a:t>Synsets</a:t>
            </a:r>
            <a:r>
              <a:rPr lang="en-US" dirty="0" smtClean="0"/>
              <a:t> </a:t>
            </a:r>
            <a:r>
              <a:rPr lang="sr-Latn-RS" dirty="0" smtClean="0"/>
              <a:t>su povezani konceptualno-semantičkim i leksičkim relacijama</a:t>
            </a:r>
            <a:r>
              <a:rPr lang="en-US" dirty="0" smtClean="0"/>
              <a:t>. </a:t>
            </a:r>
            <a:r>
              <a:rPr lang="sr-Latn-RS" dirty="0" smtClean="0"/>
              <a:t>Postoji brauzer za navifiranje po toj mreži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en-US" dirty="0" err="1" smtClean="0"/>
              <a:t>WordNet</a:t>
            </a:r>
            <a:r>
              <a:rPr lang="en-US" dirty="0" smtClean="0"/>
              <a:t> </a:t>
            </a:r>
            <a:r>
              <a:rPr lang="sr-Latn-RS" dirty="0" smtClean="0"/>
              <a:t>se može besplatno preuzeti i javno je dostupan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5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63A6EC4D-6FD0-4A36-8ED4-F2F0225F543B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251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782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Lojban</a:t>
            </a:r>
          </a:p>
        </p:txBody>
      </p:sp>
      <p:sp>
        <p:nvSpPr>
          <p:cNvPr id="77829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100" dirty="0" smtClean="0"/>
              <a:t>Veštački, logički, ljudski jezik izveden iz jezika koji se zove </a:t>
            </a:r>
            <a:r>
              <a:rPr lang="en-US" sz="2100" dirty="0" err="1" smtClean="0"/>
              <a:t>Loglan</a:t>
            </a:r>
            <a:r>
              <a:rPr lang="sr-Latn-RS" sz="2100" dirty="0" smtClean="0"/>
              <a:t> (takođe veštački)</a:t>
            </a:r>
          </a:p>
          <a:p>
            <a:pPr marL="863600" lvl="1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1900" dirty="0"/>
              <a:t>Dr. James Cooke Brown</a:t>
            </a:r>
          </a:p>
          <a:p>
            <a:pPr marL="863600" lvl="1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sz="1900" dirty="0" smtClean="0"/>
              <a:t>Pojavio se u  periodu</a:t>
            </a:r>
            <a:r>
              <a:rPr lang="en-US" sz="1900" dirty="0" smtClean="0"/>
              <a:t> </a:t>
            </a:r>
            <a:r>
              <a:rPr lang="en-US" sz="1900" dirty="0"/>
              <a:t>1955-1960</a:t>
            </a:r>
          </a:p>
          <a:p>
            <a:pPr eaLnBrk="1" hangingPunct="1">
              <a:spcBef>
                <a:spcPts val="1938"/>
              </a:spcBef>
            </a:pPr>
            <a:r>
              <a:rPr lang="sr-Latn-RS" sz="2100" dirty="0" smtClean="0"/>
              <a:t>Korespondencija jedan-na jedan između koncepata i reči</a:t>
            </a:r>
            <a:endParaRPr lang="en-US" sz="21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Visoka preciznost</a:t>
            </a:r>
            <a:endParaRPr lang="en-US" sz="1900" dirty="0" smtClean="0"/>
          </a:p>
          <a:p>
            <a:pPr eaLnBrk="1" hangingPunct="1">
              <a:spcBef>
                <a:spcPts val="1938"/>
              </a:spcBef>
            </a:pPr>
            <a:r>
              <a:rPr lang="sr-Latn-RS" sz="2100" dirty="0" smtClean="0"/>
              <a:t>Visoka izražajnost</a:t>
            </a:r>
            <a:endParaRPr lang="en-US" sz="2100" dirty="0" smtClean="0"/>
          </a:p>
          <a:p>
            <a:pPr eaLnBrk="1" hangingPunct="1">
              <a:spcBef>
                <a:spcPts val="1938"/>
              </a:spcBef>
            </a:pPr>
            <a:r>
              <a:rPr lang="sr-Latn-RS" sz="2100" dirty="0" smtClean="0"/>
              <a:t>Audio-vizuelno izomorfna priroda</a:t>
            </a:r>
            <a:endParaRPr lang="en-US" sz="21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Jedan način da se napiše izgovorena rečenica</a:t>
            </a:r>
            <a:endParaRPr lang="en-US" sz="1900" dirty="0" smtClean="0"/>
          </a:p>
          <a:p>
            <a:pPr marL="685800" lvl="1" eaLnBrk="1" hangingPunct="1">
              <a:spcBef>
                <a:spcPts val="575"/>
              </a:spcBef>
            </a:pPr>
            <a:r>
              <a:rPr lang="sr-Latn-RS" sz="1900" dirty="0" smtClean="0"/>
              <a:t>Jedan način da se pročita napisana rečenica</a:t>
            </a:r>
            <a:endParaRPr lang="en-US" sz="1900" dirty="0" smtClean="0"/>
          </a:p>
          <a:p>
            <a:pPr eaLnBrk="1" hangingPunct="1">
              <a:spcBef>
                <a:spcPts val="1938"/>
              </a:spcBef>
            </a:pPr>
            <a:r>
              <a:rPr lang="en-US" sz="2100" dirty="0" smtClean="0"/>
              <a:t>Logical Language Group, Official Baseline Statement, 2005</a:t>
            </a:r>
          </a:p>
          <a:p>
            <a:pPr marL="685800" lvl="1" eaLnBrk="1" hangingPunct="1">
              <a:spcBef>
                <a:spcPts val="575"/>
              </a:spcBef>
            </a:pPr>
            <a:r>
              <a:rPr lang="en-US" sz="1900" dirty="0" smtClean="0"/>
              <a:t>http://www.lojban.org/llg/baseline.html</a:t>
            </a:r>
          </a:p>
        </p:txBody>
      </p:sp>
    </p:spTree>
    <p:extLst>
      <p:ext uri="{BB962C8B-B14F-4D97-AF65-F5344CB8AC3E}">
        <p14:creationId xmlns:p14="http://schemas.microsoft.com/office/powerpoint/2010/main" val="3561503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sr-Latn-RS" dirty="0" smtClean="0"/>
              <a:t>Osnovne karakteristike </a:t>
            </a:r>
            <a:r>
              <a:rPr lang="en-US" dirty="0" err="1" smtClean="0"/>
              <a:t>Lojban</a:t>
            </a:r>
            <a:r>
              <a:rPr lang="sr-Latn-RS" dirty="0" smtClean="0"/>
              <a:t> jezika</a:t>
            </a:r>
            <a:endParaRPr lang="en-US" dirty="0" smtClean="0"/>
          </a:p>
        </p:txBody>
      </p:sp>
      <p:sp>
        <p:nvSpPr>
          <p:cNvPr id="7987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4313238" cy="5410200"/>
          </a:xfrm>
        </p:spPr>
        <p:txBody>
          <a:bodyPr lIns="0" tIns="0" rIns="0" bIns="0"/>
          <a:lstStyle/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 smtClean="0"/>
              <a:t>Upotrebljiv za ljude i računare</a:t>
            </a:r>
            <a:endParaRPr lang="en-US" dirty="0" smtClean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 smtClean="0"/>
              <a:t>Kultirološki neutralan</a:t>
            </a:r>
            <a:endParaRPr lang="en-US" dirty="0" smtClean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 smtClean="0"/>
              <a:t>Baziran na logici</a:t>
            </a:r>
            <a:endParaRPr lang="en-US" dirty="0" smtClean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 smtClean="0"/>
              <a:t>Nedvosmislen ali fleksibilan</a:t>
            </a:r>
            <a:endParaRPr lang="en-US" dirty="0" smtClean="0"/>
          </a:p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dirty="0" smtClean="0"/>
              <a:t>Fonetsko pisanje</a:t>
            </a:r>
            <a:endParaRPr lang="en-US" dirty="0" smtClean="0"/>
          </a:p>
        </p:txBody>
      </p:sp>
      <p:sp>
        <p:nvSpPr>
          <p:cNvPr id="79878" name="Rectangle 5"/>
          <p:cNvSpPr>
            <a:spLocks/>
          </p:cNvSpPr>
          <p:nvPr/>
        </p:nvSpPr>
        <p:spPr bwMode="auto">
          <a:xfrm>
            <a:off x="4757738" y="1447800"/>
            <a:ext cx="43307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Lak za učenje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Veliki rečnik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Nema izuzetaka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Gaji jasno mišljenje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Različitosti korišćenja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  <a:p>
            <a:pPr marL="565150" indent="-457200">
              <a:spcBef>
                <a:spcPts val="638"/>
              </a:spcBef>
              <a:buSzPct val="100000"/>
              <a:buFont typeface="Arial" pitchFamily="34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3657600" algn="l"/>
              </a:tabLst>
            </a:pPr>
            <a:r>
              <a:rPr lang="sr-Latn-RS" sz="2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Demonstriran na prozi i poeziji</a:t>
            </a:r>
            <a:endParaRPr lang="en-US" sz="2800" dirty="0">
              <a:solidFill>
                <a:schemeClr val="tx1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79879" name="Rectangle 6"/>
          <p:cNvSpPr>
            <a:spLocks/>
          </p:cNvSpPr>
          <p:nvPr/>
        </p:nvSpPr>
        <p:spPr bwMode="auto">
          <a:xfrm>
            <a:off x="3429000" y="5562600"/>
            <a:ext cx="1857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solidFill>
                  <a:schemeClr val="tx1"/>
                </a:solidFill>
                <a:cs typeface="Times" charset="0"/>
              </a:rPr>
              <a:t>[Brandon </a:t>
            </a:r>
            <a:r>
              <a:rPr lang="en-US" sz="1400" dirty="0" err="1">
                <a:solidFill>
                  <a:schemeClr val="tx1"/>
                </a:solidFill>
                <a:cs typeface="Times" charset="0"/>
              </a:rPr>
              <a:t>Wirick</a:t>
            </a:r>
            <a:r>
              <a:rPr lang="en-US" sz="1400" dirty="0">
                <a:solidFill>
                  <a:schemeClr val="tx1"/>
                </a:solidFill>
                <a:cs typeface="Times" charset="0"/>
              </a:rPr>
              <a:t>, 2005]</a:t>
            </a:r>
          </a:p>
        </p:txBody>
      </p:sp>
    </p:spTree>
    <p:extLst>
      <p:ext uri="{BB962C8B-B14F-4D97-AF65-F5344CB8AC3E}">
        <p14:creationId xmlns:p14="http://schemas.microsoft.com/office/powerpoint/2010/main" val="392190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 dirty="0" err="1" smtClean="0"/>
              <a:t>Lojban</a:t>
            </a:r>
            <a:r>
              <a:rPr lang="en-US" dirty="0" smtClean="0"/>
              <a:t> </a:t>
            </a:r>
            <a:r>
              <a:rPr lang="sr-Latn-RS" dirty="0" smtClean="0"/>
              <a:t>na jedan pogled</a:t>
            </a:r>
            <a:endParaRPr lang="en-US" dirty="0" smtClean="0"/>
          </a:p>
        </p:txBody>
      </p:sp>
      <p:sp>
        <p:nvSpPr>
          <p:cNvPr id="8090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840788" cy="5410200"/>
          </a:xfrm>
        </p:spPr>
        <p:txBody>
          <a:bodyPr lIns="0" tIns="0" rIns="0" bIns="0"/>
          <a:lstStyle/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>
                <a:latin typeface="Arial Bold Italic" charset="0"/>
                <a:cs typeface="Arial Bold Italic" charset="0"/>
                <a:sym typeface="Arial Bold Italic" charset="0"/>
              </a:rPr>
              <a:t>Primer rečenice na engleskom</a:t>
            </a:r>
            <a:r>
              <a:rPr lang="en-US" dirty="0" smtClean="0">
                <a:latin typeface="Arial Bold Italic" charset="0"/>
                <a:cs typeface="Arial Bold Italic" charset="0"/>
                <a:sym typeface="Arial Bold Italic" charset="0"/>
              </a:rPr>
              <a:t>: “Wild dogs bite.”</a:t>
            </a:r>
            <a:endParaRPr lang="en-US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>
                <a:latin typeface="Arial Bold Italic" charset="0"/>
                <a:cs typeface="Arial Bold Italic" charset="0"/>
                <a:sym typeface="Arial Bold Italic" charset="0"/>
              </a:rPr>
              <a:t>Prevod u </a:t>
            </a:r>
            <a:r>
              <a:rPr lang="en-US" dirty="0" err="1" smtClean="0">
                <a:latin typeface="Arial Bold Italic" charset="0"/>
                <a:cs typeface="Arial Bold Italic" charset="0"/>
                <a:sym typeface="Arial Bold Italic" charset="0"/>
              </a:rPr>
              <a:t>Lojban</a:t>
            </a:r>
            <a:r>
              <a:rPr lang="en-US" dirty="0" smtClean="0">
                <a:latin typeface="Arial Bold Italic" charset="0"/>
                <a:cs typeface="Arial Bold Italic" charset="0"/>
                <a:sym typeface="Arial Bold Italic" charset="0"/>
              </a:rPr>
              <a:t>: “</a:t>
            </a:r>
            <a:r>
              <a:rPr lang="en-US" dirty="0" err="1" smtClean="0">
                <a:latin typeface="Arial Bold Italic" charset="0"/>
                <a:cs typeface="Arial Bold Italic" charset="0"/>
                <a:sym typeface="Arial Bold Italic" charset="0"/>
              </a:rPr>
              <a:t>loi</a:t>
            </a:r>
            <a:r>
              <a:rPr lang="en-US" dirty="0" smtClean="0">
                <a:latin typeface="Arial Bold Italic" charset="0"/>
                <a:cs typeface="Arial Bold Italic" charset="0"/>
                <a:sym typeface="Arial Bold Italic" charset="0"/>
              </a:rPr>
              <a:t> </a:t>
            </a:r>
            <a:r>
              <a:rPr lang="en-US" dirty="0" err="1" smtClean="0">
                <a:latin typeface="Arial Bold Italic" charset="0"/>
                <a:cs typeface="Arial Bold Italic" charset="0"/>
                <a:sym typeface="Arial Bold Italic" charset="0"/>
              </a:rPr>
              <a:t>cicyge'u</a:t>
            </a:r>
            <a:r>
              <a:rPr lang="en-US" dirty="0" smtClean="0">
                <a:latin typeface="Arial Bold Italic" charset="0"/>
                <a:cs typeface="Arial Bold Italic" charset="0"/>
                <a:sym typeface="Arial Bold Italic" charset="0"/>
              </a:rPr>
              <a:t> cu </a:t>
            </a:r>
            <a:r>
              <a:rPr lang="en-US" dirty="0" err="1" smtClean="0">
                <a:latin typeface="Arial Bold Italic" charset="0"/>
                <a:cs typeface="Arial Bold Italic" charset="0"/>
                <a:sym typeface="Arial Bold Italic" charset="0"/>
              </a:rPr>
              <a:t>batci</a:t>
            </a:r>
            <a:r>
              <a:rPr lang="en-US" dirty="0" smtClean="0">
                <a:latin typeface="Arial Bold Italic" charset="0"/>
                <a:cs typeface="Arial Bold Italic" charset="0"/>
                <a:sym typeface="Arial Bold Italic" charset="0"/>
              </a:rPr>
              <a:t>”</a:t>
            </a:r>
            <a:endParaRPr lang="en-US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cilce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 (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cic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) - x1 is wild/untamed</a:t>
            </a:r>
            <a:endParaRPr lang="en-US" sz="2200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lnSpc>
                <a:spcPct val="141000"/>
              </a:lnSpc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gerku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 (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ger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, 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ge'u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) - x1 is a dog/canine of species/breed x2</a:t>
            </a:r>
            <a:endParaRPr lang="en-US" sz="2200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batci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 (bat) - x1 bites/pinches x2 on/at specific locus x3 with x4</a:t>
            </a:r>
            <a:endParaRPr lang="en-US" sz="2200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  <a:p>
            <a:pPr marL="431800" indent="-323850" eaLnBrk="1" hangingPunct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cilce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 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gerku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 → (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cic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) (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ge'u</a:t>
            </a:r>
            <a:r>
              <a:rPr lang="en-US" sz="2200" dirty="0" smtClean="0">
                <a:latin typeface="Arial Bold Italic" charset="0"/>
                <a:cs typeface="Arial Bold Italic" charset="0"/>
                <a:sym typeface="Arial Bold Italic" charset="0"/>
              </a:rPr>
              <a:t>) → </a:t>
            </a:r>
            <a:r>
              <a:rPr lang="en-US" sz="2200" dirty="0" err="1" smtClean="0">
                <a:latin typeface="Arial Bold Italic" charset="0"/>
                <a:cs typeface="Arial Bold Italic" charset="0"/>
                <a:sym typeface="Arial Bold Italic" charset="0"/>
              </a:rPr>
              <a:t>cicyge'u</a:t>
            </a:r>
            <a:endParaRPr lang="en-US" sz="2200" dirty="0" smtClean="0">
              <a:latin typeface="Arial Bold Italic" charset="0"/>
              <a:ea typeface="ヒラギノ角ゴ ProN W6" charset="0"/>
              <a:cs typeface="ヒラギノ角ゴ ProN W6" charset="0"/>
              <a:sym typeface="Arial Bold Italic" charset="0"/>
            </a:endParaRPr>
          </a:p>
        </p:txBody>
      </p:sp>
      <p:sp>
        <p:nvSpPr>
          <p:cNvPr id="80902" name="Rectangle 5"/>
          <p:cNvSpPr>
            <a:spLocks/>
          </p:cNvSpPr>
          <p:nvPr/>
        </p:nvSpPr>
        <p:spPr bwMode="auto">
          <a:xfrm>
            <a:off x="3505200" y="5257800"/>
            <a:ext cx="1857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dirty="0">
                <a:solidFill>
                  <a:schemeClr val="tx1"/>
                </a:solidFill>
                <a:cs typeface="Times" charset="0"/>
              </a:rPr>
              <a:t>[Brandon </a:t>
            </a:r>
            <a:r>
              <a:rPr lang="en-US" sz="1400" dirty="0" err="1">
                <a:solidFill>
                  <a:schemeClr val="tx1"/>
                </a:solidFill>
                <a:cs typeface="Times" charset="0"/>
              </a:rPr>
              <a:t>Wirick</a:t>
            </a:r>
            <a:r>
              <a:rPr lang="en-US" sz="1400" dirty="0">
                <a:solidFill>
                  <a:schemeClr val="tx1"/>
                </a:solidFill>
                <a:cs typeface="Times" charset="0"/>
              </a:rPr>
              <a:t>, 2005]</a:t>
            </a:r>
          </a:p>
        </p:txBody>
      </p:sp>
    </p:spTree>
    <p:extLst>
      <p:ext uri="{BB962C8B-B14F-4D97-AF65-F5344CB8AC3E}">
        <p14:creationId xmlns:p14="http://schemas.microsoft.com/office/powerpoint/2010/main" val="162174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 dirty="0" err="1" smtClean="0"/>
              <a:t>Lojban</a:t>
            </a:r>
            <a:r>
              <a:rPr lang="en-US" dirty="0" smtClean="0"/>
              <a:t> </a:t>
            </a:r>
            <a:r>
              <a:rPr lang="sr-Latn-RS" dirty="0" smtClean="0"/>
              <a:t>i Semantički Web</a:t>
            </a:r>
            <a:endParaRPr lang="en-US" dirty="0" smtClean="0"/>
          </a:p>
        </p:txBody>
      </p:sp>
      <p:sp>
        <p:nvSpPr>
          <p:cNvPr id="8192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840788" cy="5410200"/>
          </a:xfrm>
        </p:spPr>
        <p:txBody>
          <a:bodyPr lIns="0" tIns="0" rIns="0" bIns="0">
            <a:normAutofit/>
          </a:bodyPr>
          <a:lstStyle/>
          <a:p>
            <a:pPr marL="431800" indent="-32385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Trenutno je većina </a:t>
            </a:r>
            <a:r>
              <a:rPr lang="en-US" dirty="0" smtClean="0"/>
              <a:t>upper </a:t>
            </a:r>
            <a:r>
              <a:rPr lang="sr-Latn-RS" dirty="0" smtClean="0"/>
              <a:t>ontologija na engleskom jeziku</a:t>
            </a:r>
            <a:endParaRPr lang="en-US" dirty="0" smtClean="0"/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Nije to baš pravi engleski, više proizvoljna imena klasa</a:t>
            </a:r>
            <a:endParaRPr lang="en-US" dirty="0" smtClean="0"/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Značenje klasa ne može se izvesti iz njihovih imena, a ni obrnuto</a:t>
            </a:r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Prevod engleske proze u dokumente Semantičkog Web bilo bi teško i skupo</a:t>
            </a:r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Izbor klase zavisi od konteksta iskazanog u tekstu</a:t>
            </a:r>
          </a:p>
          <a:p>
            <a:pPr marL="863600" lvl="1" indent="-287338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sr-Latn-RS" dirty="0" smtClean="0"/>
              <a:t>Engleska proza je visoko idiomatična </a:t>
            </a:r>
          </a:p>
          <a:p>
            <a:pPr marL="463550" indent="-287338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</a:pPr>
            <a:r>
              <a:rPr lang="en-US" dirty="0" err="1" smtClean="0"/>
              <a:t>Lojban</a:t>
            </a:r>
            <a:r>
              <a:rPr lang="en-US" dirty="0" smtClean="0"/>
              <a:t> </a:t>
            </a:r>
            <a:r>
              <a:rPr lang="sr-Latn-RS" dirty="0" smtClean="0"/>
              <a:t>nema te probleme</a:t>
            </a:r>
            <a:endParaRPr lang="en-US" dirty="0" smtClean="0"/>
          </a:p>
        </p:txBody>
      </p:sp>
      <p:sp>
        <p:nvSpPr>
          <p:cNvPr id="81926" name="Rectangle 5"/>
          <p:cNvSpPr>
            <a:spLocks/>
          </p:cNvSpPr>
          <p:nvPr/>
        </p:nvSpPr>
        <p:spPr bwMode="auto">
          <a:xfrm>
            <a:off x="3268663" y="6550025"/>
            <a:ext cx="1857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[Brandon Wirick, 2005]</a:t>
            </a:r>
          </a:p>
        </p:txBody>
      </p:sp>
    </p:spTree>
    <p:extLst>
      <p:ext uri="{BB962C8B-B14F-4D97-AF65-F5344CB8AC3E}">
        <p14:creationId xmlns:p14="http://schemas.microsoft.com/office/powerpoint/2010/main" val="54383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4925"/>
            <a:ext cx="8612188" cy="1412875"/>
          </a:xfrm>
        </p:spPr>
        <p:txBody>
          <a:bodyPr lIns="0" tIns="0" rIns="0" bIns="0"/>
          <a:lstStyle/>
          <a:p>
            <a:pPr marL="0" indent="0" eaLnBrk="1" hangingPunct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229600" algn="l"/>
              </a:tabLst>
              <a:defRPr/>
            </a:pPr>
            <a:r>
              <a:rPr lang="en-US" smtClean="0"/>
              <a:t>English v. Lojban</a:t>
            </a:r>
          </a:p>
        </p:txBody>
      </p:sp>
      <p:pic>
        <p:nvPicPr>
          <p:cNvPr id="8294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275" y="465138"/>
            <a:ext cx="4976813" cy="570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50" name="Rectangle 5"/>
          <p:cNvSpPr>
            <a:spLocks/>
          </p:cNvSpPr>
          <p:nvPr/>
        </p:nvSpPr>
        <p:spPr bwMode="auto">
          <a:xfrm>
            <a:off x="3268663" y="6577013"/>
            <a:ext cx="185737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[Brandon Wirick, 2005]</a:t>
            </a:r>
          </a:p>
        </p:txBody>
      </p:sp>
    </p:spTree>
    <p:extLst>
      <p:ext uri="{BB962C8B-B14F-4D97-AF65-F5344CB8AC3E}">
        <p14:creationId xmlns:p14="http://schemas.microsoft.com/office/powerpoint/2010/main" val="316476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CAA96F63-FCC6-4535-A671-418D8F63EE0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256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83971" name="Rectangle 4"/>
          <p:cNvSpPr>
            <a:spLocks/>
          </p:cNvSpPr>
          <p:nvPr/>
        </p:nvSpPr>
        <p:spPr bwMode="auto">
          <a:xfrm>
            <a:off x="3068638" y="6553200"/>
            <a:ext cx="29845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/>
            <a:r>
              <a:rPr lang="en-US" sz="1100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© Franz J. Kurfess</a:t>
            </a:r>
          </a:p>
        </p:txBody>
      </p:sp>
      <p:sp>
        <p:nvSpPr>
          <p:cNvPr id="8397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OWL </a:t>
            </a:r>
            <a:r>
              <a:rPr lang="sr-Latn-RS" dirty="0" smtClean="0"/>
              <a:t>kao spas</a:t>
            </a:r>
            <a:endParaRPr lang="en-US" dirty="0" smtClean="0"/>
          </a:p>
        </p:txBody>
      </p:sp>
      <p:sp>
        <p:nvSpPr>
          <p:cNvPr id="8397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spcBef>
                <a:spcPct val="0"/>
              </a:spcBef>
            </a:pPr>
            <a:r>
              <a:rPr lang="en-US" sz="1800" dirty="0" smtClean="0"/>
              <a:t>XML-</a:t>
            </a:r>
            <a:r>
              <a:rPr lang="sr-Latn-RS" sz="1800" dirty="0" smtClean="0"/>
              <a:t>baziran</a:t>
            </a:r>
            <a:r>
              <a:rPr lang="en-US" sz="1800" dirty="0" smtClean="0"/>
              <a:t>. RDF </a:t>
            </a:r>
            <a:r>
              <a:rPr lang="sr-Latn-RS" sz="1800" dirty="0" smtClean="0"/>
              <a:t>na steroidima</a:t>
            </a:r>
            <a:r>
              <a:rPr lang="en-US" sz="1800" dirty="0" smtClean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 smtClean="0"/>
              <a:t>Dzjaniran za zaključivanje</a:t>
            </a:r>
            <a:r>
              <a:rPr lang="en-US" sz="1800" dirty="0" smtClean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 smtClean="0"/>
              <a:t>Bliži domenu</a:t>
            </a:r>
            <a:r>
              <a:rPr lang="en-US" sz="1800" dirty="0" smtClean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 smtClean="0"/>
              <a:t>razumljiv</a:t>
            </a:r>
            <a:r>
              <a:rPr lang="en-US" sz="1800" dirty="0" smtClean="0"/>
              <a:t>.</a:t>
            </a:r>
          </a:p>
          <a:p>
            <a:pPr eaLnBrk="1" hangingPunct="1">
              <a:spcBef>
                <a:spcPts val="1675"/>
              </a:spcBef>
            </a:pPr>
            <a:r>
              <a:rPr lang="sr-Latn-RS" sz="1800" dirty="0" smtClean="0"/>
              <a:t>Deljenje informacija</a:t>
            </a:r>
            <a:r>
              <a:rPr lang="en-US" sz="1800" dirty="0" smtClean="0"/>
              <a:t>. 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 smtClean="0"/>
              <a:t>RDF-</a:t>
            </a:r>
            <a:r>
              <a:rPr lang="sr-Latn-RS" sz="1600" dirty="0" smtClean="0"/>
              <a:t>kompatibilan jer je RDF</a:t>
            </a:r>
            <a:r>
              <a:rPr lang="en-US" sz="1600" dirty="0" smtClean="0"/>
              <a:t>.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sr-Latn-RS" sz="1600" dirty="0" smtClean="0"/>
              <a:t>Rastući broj publikovanih OWL ontologija</a:t>
            </a:r>
            <a:r>
              <a:rPr lang="en-US" sz="1600" dirty="0" smtClean="0"/>
              <a:t>.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 smtClean="0"/>
              <a:t>URI</a:t>
            </a:r>
            <a:r>
              <a:rPr lang="sr-Latn-RS" sz="1600" dirty="0" smtClean="0"/>
              <a:t>i</a:t>
            </a:r>
            <a:r>
              <a:rPr lang="en-US" sz="1600" dirty="0" smtClean="0"/>
              <a:t> </a:t>
            </a:r>
            <a:r>
              <a:rPr lang="sr-Latn-RS" sz="1600" dirty="0" smtClean="0"/>
              <a:t>olakšava merdžovanje ekvivalentnih čvorova.</a:t>
            </a:r>
            <a:endParaRPr lang="en-US" sz="1600" dirty="0" smtClean="0"/>
          </a:p>
          <a:p>
            <a:pPr eaLnBrk="1" hangingPunct="1">
              <a:spcBef>
                <a:spcPts val="1675"/>
              </a:spcBef>
            </a:pPr>
            <a:r>
              <a:rPr lang="sr-Latn-RS" sz="1800" dirty="0" smtClean="0"/>
              <a:t>Različiti dijalekti</a:t>
            </a:r>
            <a:endParaRPr lang="en-US" sz="1800" dirty="0" smtClean="0"/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 smtClean="0"/>
              <a:t>OWL lite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 smtClean="0"/>
              <a:t>OWL DL (des</a:t>
            </a:r>
            <a:r>
              <a:rPr lang="sr-Latn-RS" sz="1600" dirty="0" smtClean="0"/>
              <a:t>k</a:t>
            </a:r>
            <a:r>
              <a:rPr lang="en-US" sz="1600" dirty="0" smtClean="0"/>
              <a:t>rip</a:t>
            </a:r>
            <a:r>
              <a:rPr lang="sr-Latn-RS" sz="1600" dirty="0" smtClean="0"/>
              <a:t>tivna</a:t>
            </a:r>
            <a:r>
              <a:rPr lang="en-US" sz="1600" dirty="0" smtClean="0"/>
              <a:t> </a:t>
            </a:r>
            <a:r>
              <a:rPr lang="en-US" sz="1600" dirty="0" err="1" smtClean="0"/>
              <a:t>logi</a:t>
            </a:r>
            <a:r>
              <a:rPr lang="sr-Latn-RS" sz="1600" dirty="0" smtClean="0"/>
              <a:t>ka</a:t>
            </a:r>
            <a:r>
              <a:rPr lang="en-US" sz="1600" dirty="0" smtClean="0"/>
              <a:t>)</a:t>
            </a:r>
          </a:p>
          <a:p>
            <a:pPr marL="685800" lvl="1" eaLnBrk="1" hangingPunct="1">
              <a:spcBef>
                <a:spcPts val="500"/>
              </a:spcBef>
            </a:pPr>
            <a:r>
              <a:rPr lang="en-US" sz="1600" dirty="0" smtClean="0"/>
              <a:t>OWL full (</a:t>
            </a:r>
            <a:r>
              <a:rPr lang="sr-Latn-RS" sz="1600" dirty="0" smtClean="0"/>
              <a:t>predikatska</a:t>
            </a:r>
            <a:r>
              <a:rPr lang="en-US" sz="1600" dirty="0" smtClean="0"/>
              <a:t> </a:t>
            </a:r>
            <a:r>
              <a:rPr lang="en-US" sz="1600" dirty="0" err="1" smtClean="0"/>
              <a:t>logi</a:t>
            </a:r>
            <a:r>
              <a:rPr lang="sr-Latn-RS" sz="1600" dirty="0" smtClean="0"/>
              <a:t>ka</a:t>
            </a:r>
            <a:r>
              <a:rPr lang="en-US" sz="1600" dirty="0" smtClean="0"/>
              <a:t>)</a:t>
            </a:r>
          </a:p>
        </p:txBody>
      </p:sp>
      <p:sp>
        <p:nvSpPr>
          <p:cNvPr id="83974" name="Rectangle 7"/>
          <p:cNvSpPr>
            <a:spLocks/>
          </p:cNvSpPr>
          <p:nvPr/>
        </p:nvSpPr>
        <p:spPr bwMode="auto">
          <a:xfrm>
            <a:off x="3268663" y="6550025"/>
            <a:ext cx="2257425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34745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Deskriptivna logika (DL)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Modeluje </a:t>
            </a:r>
            <a:r>
              <a:rPr lang="sr-Latn-RS" i="1" dirty="0" smtClean="0"/>
              <a:t>koncepte </a:t>
            </a:r>
            <a:r>
              <a:rPr lang="sr-Latn-RS" dirty="0" smtClean="0"/>
              <a:t>(klasa)</a:t>
            </a:r>
            <a:r>
              <a:rPr lang="sr-Latn-RS" i="1" dirty="0" smtClean="0"/>
              <a:t>, uloge </a:t>
            </a:r>
            <a:r>
              <a:rPr lang="sr-Latn-RS" dirty="0" smtClean="0"/>
              <a:t>(svojstvo ili predikat)</a:t>
            </a:r>
            <a:r>
              <a:rPr lang="sr-Latn-RS" i="1" dirty="0" smtClean="0"/>
              <a:t> </a:t>
            </a:r>
            <a:r>
              <a:rPr lang="sr-Latn-RS" dirty="0" smtClean="0"/>
              <a:t>i</a:t>
            </a:r>
            <a:r>
              <a:rPr lang="sr-Latn-RS" i="1" dirty="0" smtClean="0"/>
              <a:t> individuale </a:t>
            </a:r>
            <a:r>
              <a:rPr lang="sr-Latn-RS" dirty="0" smtClean="0"/>
              <a:t>(</a:t>
            </a:r>
            <a:r>
              <a:rPr lang="sr-Latn-RS" i="1" dirty="0" smtClean="0"/>
              <a:t>objekat</a:t>
            </a:r>
            <a:r>
              <a:rPr lang="sr-Latn-RS" dirty="0" smtClean="0"/>
              <a:t>)</a:t>
            </a:r>
            <a:r>
              <a:rPr lang="sr-Latn-RS" i="1" dirty="0" smtClean="0"/>
              <a:t> </a:t>
            </a:r>
            <a:r>
              <a:rPr lang="sr-Latn-RS" dirty="0" smtClean="0"/>
              <a:t>i njihove međusobne veze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Osnovni koncept modelovanja u DL je </a:t>
            </a:r>
            <a:r>
              <a:rPr lang="en-US" i="1" dirty="0" smtClean="0"/>
              <a:t>a</a:t>
            </a:r>
            <a:r>
              <a:rPr lang="sr-Latn-RS" i="1" dirty="0" smtClean="0"/>
              <a:t>ks</a:t>
            </a:r>
            <a:r>
              <a:rPr lang="en-US" i="1" dirty="0" err="1" smtClean="0"/>
              <a:t>iom</a:t>
            </a:r>
            <a:r>
              <a:rPr lang="en-US" dirty="0"/>
              <a:t> - </a:t>
            </a:r>
            <a:r>
              <a:rPr lang="sr-Latn-RS" dirty="0" smtClean="0"/>
              <a:t>logički iskaz koji povezuje uloge i/ili koncepte.</a:t>
            </a:r>
          </a:p>
          <a:p>
            <a:pPr lvl="1"/>
            <a:r>
              <a:rPr lang="sr-Latn-RS" dirty="0" smtClean="0"/>
              <a:t>To je ključna razlika u odnosu na frejmove gde </a:t>
            </a:r>
            <a:r>
              <a:rPr lang="sr-Latn-RS" i="1" dirty="0" smtClean="0"/>
              <a:t>specifikacija frejma </a:t>
            </a:r>
            <a:r>
              <a:rPr lang="sr-Latn-RS" dirty="0" smtClean="0"/>
              <a:t>deklariše i kompletno definiše klasu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4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Deskriptivna logika</a:t>
            </a:r>
            <a:endParaRPr lang="en-US" dirty="0" smtClean="0"/>
          </a:p>
        </p:txBody>
      </p:sp>
      <p:sp>
        <p:nvSpPr>
          <p:cNvPr id="8499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lnSpcReduction="10000"/>
          </a:bodyPr>
          <a:lstStyle/>
          <a:p>
            <a:pPr eaLnBrk="1" hangingPunct="1"/>
            <a:r>
              <a:rPr lang="sr-Latn-RS" b="1" dirty="0" smtClean="0"/>
              <a:t>Klase </a:t>
            </a:r>
            <a:endParaRPr lang="en-US" b="1" dirty="0" smtClean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 smtClean="0"/>
              <a:t>Stavari, kategorije, koncepti</a:t>
            </a:r>
            <a:r>
              <a:rPr lang="en-US" dirty="0" smtClean="0"/>
              <a:t>.</a:t>
            </a:r>
          </a:p>
          <a:p>
            <a:pPr marL="723900" lvl="1" eaLnBrk="1" hangingPunct="1"/>
            <a:r>
              <a:rPr lang="sr-Latn-RS" dirty="0" smtClean="0"/>
              <a:t>Hijerarhije nasleđivanja preko podklasa</a:t>
            </a:r>
            <a:r>
              <a:rPr lang="en-US" dirty="0" smtClean="0"/>
              <a:t>.</a:t>
            </a:r>
          </a:p>
          <a:p>
            <a:pPr eaLnBrk="1" hangingPunct="1"/>
            <a:r>
              <a:rPr lang="sr-Latn-RS" b="1" dirty="0" smtClean="0"/>
              <a:t>Svojstva</a:t>
            </a:r>
            <a:endParaRPr lang="en-US" b="1" dirty="0" smtClean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 smtClean="0"/>
              <a:t>Veze, predikati, iskazi</a:t>
            </a:r>
            <a:r>
              <a:rPr lang="en-US" dirty="0" smtClean="0"/>
              <a:t>.</a:t>
            </a:r>
          </a:p>
          <a:p>
            <a:pPr marL="723900" lvl="1" eaLnBrk="1" hangingPunct="1"/>
            <a:r>
              <a:rPr lang="sr-Latn-RS" dirty="0" smtClean="0"/>
              <a:t>Dozvoljena su podsvojstva</a:t>
            </a:r>
            <a:r>
              <a:rPr lang="en-US" dirty="0" smtClean="0"/>
              <a:t>.</a:t>
            </a:r>
          </a:p>
          <a:p>
            <a:pPr eaLnBrk="1" hangingPunct="1"/>
            <a:r>
              <a:rPr lang="en-US" b="1" dirty="0" smtClean="0"/>
              <a:t>Individual</a:t>
            </a:r>
            <a:r>
              <a:rPr lang="sr-Latn-RS" b="1" dirty="0" smtClean="0"/>
              <a:t>i</a:t>
            </a:r>
            <a:endParaRPr lang="en-US" b="1" dirty="0" smtClean="0">
              <a:ea typeface="ヒラギノ角ゴ ProN W6" charset="0"/>
              <a:cs typeface="ヒラギノ角ゴ ProN W6" charset="0"/>
            </a:endParaRPr>
          </a:p>
          <a:p>
            <a:pPr marL="723900" lvl="1" eaLnBrk="1" hangingPunct="1"/>
            <a:r>
              <a:rPr lang="sr-Latn-RS" dirty="0" smtClean="0"/>
              <a:t>Instance klasa</a:t>
            </a:r>
            <a:r>
              <a:rPr lang="en-US" dirty="0" smtClean="0"/>
              <a:t>.</a:t>
            </a:r>
          </a:p>
          <a:p>
            <a:pPr marL="723900" lvl="1" eaLnBrk="1" hangingPunct="1"/>
            <a:r>
              <a:rPr lang="en-US" dirty="0" smtClean="0"/>
              <a:t>Real</a:t>
            </a:r>
            <a:r>
              <a:rPr lang="sr-Latn-RS" dirty="0" smtClean="0"/>
              <a:t>ni subjekti i objekti predikata</a:t>
            </a:r>
            <a:r>
              <a:rPr lang="en-US" dirty="0" smtClean="0"/>
              <a:t>. </a:t>
            </a:r>
          </a:p>
        </p:txBody>
      </p:sp>
      <p:sp>
        <p:nvSpPr>
          <p:cNvPr id="84998" name="Rectangle 5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40302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Vizualizacija modela podataka</a:t>
            </a:r>
            <a:endParaRPr lang="en-US" dirty="0" smtClean="0"/>
          </a:p>
        </p:txBody>
      </p:sp>
      <p:sp>
        <p:nvSpPr>
          <p:cNvPr id="8602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en-US" dirty="0" smtClean="0"/>
              <a:t>Venn</a:t>
            </a:r>
            <a:r>
              <a:rPr lang="sr-Latn-RS" dirty="0" smtClean="0"/>
              <a:t>-ovi dijagrami i Semantičke mreže</a:t>
            </a:r>
            <a:r>
              <a:rPr lang="en-US" dirty="0" smtClean="0"/>
              <a:t>.</a:t>
            </a:r>
          </a:p>
        </p:txBody>
      </p:sp>
      <p:pic>
        <p:nvPicPr>
          <p:cNvPr id="86022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2743200"/>
            <a:ext cx="502920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3" name="Picture 6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74925"/>
            <a:ext cx="3886200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4" name="Rectangle 7"/>
          <p:cNvSpPr>
            <a:spLocks/>
          </p:cNvSpPr>
          <p:nvPr/>
        </p:nvSpPr>
        <p:spPr bwMode="auto">
          <a:xfrm>
            <a:off x="4646613" y="5729288"/>
            <a:ext cx="349262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sr-Latn-RS" sz="1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Slike sa </a:t>
            </a:r>
            <a:r>
              <a:rPr lang="en-US" sz="1800" dirty="0" smtClean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University </a:t>
            </a:r>
            <a:r>
              <a:rPr lang="en-US" sz="1800" dirty="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of Manchester</a:t>
            </a:r>
          </a:p>
        </p:txBody>
      </p:sp>
      <p:sp>
        <p:nvSpPr>
          <p:cNvPr id="86025" name="Rectangle 8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83284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sr-Latn-RS" dirty="0" smtClean="0"/>
              <a:t>Zaključivanje sa produkcionim pravilima</a:t>
            </a:r>
            <a:endParaRPr lang="el-GR" dirty="0" smtClean="0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4739" y="1827213"/>
            <a:ext cx="7699131" cy="4319587"/>
          </a:xfrm>
        </p:spPr>
        <p:txBody>
          <a:bodyPr>
            <a:normAutofit/>
          </a:bodyPr>
          <a:lstStyle/>
          <a:p>
            <a:pPr eaLnBrk="1" hangingPunct="1"/>
            <a:r>
              <a:rPr lang="sr-Latn-RS" dirty="0" smtClean="0"/>
              <a:t>Ima još pitanja koja treba razmotriti pri implementaciji mehaniz</a:t>
            </a:r>
            <a:r>
              <a:rPr lang="en-GB" dirty="0" smtClean="0"/>
              <a:t>a</a:t>
            </a:r>
            <a:r>
              <a:rPr lang="sr-Latn-RS" dirty="0" smtClean="0"/>
              <a:t>m</a:t>
            </a:r>
            <a:r>
              <a:rPr lang="en-GB" smtClean="0"/>
              <a:t>a</a:t>
            </a:r>
            <a:r>
              <a:rPr lang="sr-Latn-RS" smtClean="0"/>
              <a:t> </a:t>
            </a:r>
            <a:r>
              <a:rPr lang="sr-Latn-RS" dirty="0" smtClean="0"/>
              <a:t>zaključivanja</a:t>
            </a:r>
            <a:endParaRPr lang="en-US" dirty="0" smtClean="0"/>
          </a:p>
          <a:p>
            <a:pPr lvl="1" eaLnBrk="1" hangingPunct="1"/>
            <a:r>
              <a:rPr lang="sr-Latn-RS" dirty="0" smtClean="0"/>
              <a:t>Kojim redosledom se proveravaju pravila</a:t>
            </a:r>
            <a:r>
              <a:rPr lang="en-US" dirty="0" smtClean="0"/>
              <a:t>?</a:t>
            </a:r>
          </a:p>
          <a:p>
            <a:pPr lvl="1" eaLnBrk="1" hangingPunct="1"/>
            <a:r>
              <a:rPr lang="sr-Latn-RS" dirty="0" smtClean="0"/>
              <a:t>Kojim redosledom se proveravaju činjenice</a:t>
            </a:r>
            <a:r>
              <a:rPr lang="en-US" dirty="0" smtClean="0"/>
              <a:t>?</a:t>
            </a:r>
          </a:p>
          <a:p>
            <a:pPr lvl="1" eaLnBrk="1" hangingPunct="1"/>
            <a:r>
              <a:rPr lang="sr-Latn-RS" dirty="0" smtClean="0"/>
              <a:t>Algoritmi mogu da proizvedu i činjenice koje su nevažne za rešavanje postavljenog cilja. Kako to izbeći</a:t>
            </a:r>
            <a:r>
              <a:rPr lang="en-US" dirty="0" smtClean="0"/>
              <a:t>?</a:t>
            </a:r>
          </a:p>
          <a:p>
            <a:pPr lvl="2" eaLnBrk="1" hangingPunct="1"/>
            <a:r>
              <a:rPr lang="sr-Latn-RS" dirty="0" smtClean="0"/>
              <a:t>Ulančavanje unazad ne pati od ovog problema</a:t>
            </a:r>
            <a:endParaRPr lang="el-GR" dirty="0" smtClean="0"/>
          </a:p>
        </p:txBody>
      </p:sp>
    </p:spTree>
    <p:extLst>
      <p:ext uri="{BB962C8B-B14F-4D97-AF65-F5344CB8AC3E}">
        <p14:creationId xmlns:p14="http://schemas.microsoft.com/office/powerpoint/2010/main" val="36796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 smtClean="0"/>
              <a:t>RDF </a:t>
            </a:r>
            <a:r>
              <a:rPr lang="sr-Latn-RS" dirty="0" smtClean="0"/>
              <a:t>ontologije</a:t>
            </a:r>
            <a:endParaRPr lang="en-US" dirty="0" smtClean="0"/>
          </a:p>
        </p:txBody>
      </p:sp>
      <p:sp>
        <p:nvSpPr>
          <p:cNvPr id="870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Dublin Core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FOAF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RDF vCard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RDF Calendar</a:t>
            </a:r>
          </a:p>
          <a:p>
            <a:pPr marL="381000" indent="-342900" eaLnBrk="1" hangingPunct="1">
              <a:lnSpc>
                <a:spcPct val="90000"/>
              </a:lnSpc>
              <a:buFont typeface="Wingdings" charset="2"/>
              <a:buNone/>
            </a:pPr>
            <a:endParaRPr lang="en-US" sz="2400" dirty="0" smtClean="0"/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SIMILE Location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SIMILE Job</a:t>
            </a:r>
          </a:p>
          <a:p>
            <a:pPr marL="381000" indent="-342900" eaLnBrk="1" hangingPunct="1">
              <a:lnSpc>
                <a:spcPct val="90000"/>
              </a:lnSpc>
            </a:pPr>
            <a:r>
              <a:rPr lang="en-US" sz="2400" dirty="0" smtClean="0"/>
              <a:t>SIMILE Apartment</a:t>
            </a:r>
          </a:p>
        </p:txBody>
      </p:sp>
      <p:pic>
        <p:nvPicPr>
          <p:cNvPr id="87046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088" y="1204913"/>
            <a:ext cx="3313112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7" name="Rectangle 6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62946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Uklanjanje modelskog konflikta</a:t>
            </a:r>
            <a:endParaRPr lang="en-US" dirty="0" smtClean="0"/>
          </a:p>
        </p:txBody>
      </p:sp>
      <p:pic>
        <p:nvPicPr>
          <p:cNvPr id="88069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1227138"/>
            <a:ext cx="7267575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70" name="Rectangle 5"/>
          <p:cNvSpPr>
            <a:spLocks/>
          </p:cNvSpPr>
          <p:nvPr/>
        </p:nvSpPr>
        <p:spPr bwMode="auto">
          <a:xfrm>
            <a:off x="746125" y="5313363"/>
            <a:ext cx="35909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1.     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map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AL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 = 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Match(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A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, </a:t>
            </a:r>
            <a:r>
              <a:rPr lang="en-US" i="1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M</a:t>
            </a:r>
            <a:r>
              <a:rPr lang="en-US" i="1" baseline="-2500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L</a:t>
            </a:r>
            <a:r>
              <a:rPr lang="en-US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  <a:sym typeface="Garamond" charset="0"/>
              </a:rPr>
              <a:t>)</a:t>
            </a:r>
          </a:p>
        </p:txBody>
      </p:sp>
      <p:sp>
        <p:nvSpPr>
          <p:cNvPr id="88071" name="Rectangle 6"/>
          <p:cNvSpPr>
            <a:spLocks/>
          </p:cNvSpPr>
          <p:nvPr/>
        </p:nvSpPr>
        <p:spPr bwMode="auto">
          <a:xfrm>
            <a:off x="3268663" y="6550025"/>
            <a:ext cx="1765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>
                <a:solidFill>
                  <a:schemeClr val="tx1"/>
                </a:solidFill>
                <a:cs typeface="Times" charset="0"/>
              </a:rPr>
              <a:t>[Frank Vasquez, 2005]</a:t>
            </a:r>
          </a:p>
        </p:txBody>
      </p:sp>
    </p:spTree>
    <p:extLst>
      <p:ext uri="{BB962C8B-B14F-4D97-AF65-F5344CB8AC3E}">
        <p14:creationId xmlns:p14="http://schemas.microsoft.com/office/powerpoint/2010/main" val="137291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/>
          </p:cNvSpPr>
          <p:nvPr/>
        </p:nvSpPr>
        <p:spPr bwMode="auto">
          <a:xfrm>
            <a:off x="44450" y="6542088"/>
            <a:ext cx="25638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686" bIns="0">
            <a:spAutoFit/>
          </a:bodyPr>
          <a:lstStyle/>
          <a:p>
            <a:pPr marL="38100"/>
            <a:r>
              <a:rPr lang="en-US" sz="1400">
                <a:solidFill>
                  <a:srgbClr val="00FF00"/>
                </a:solidFill>
                <a:latin typeface="Helvetica" charset="0"/>
                <a:cs typeface="Helvetica" charset="0"/>
                <a:sym typeface="Helvetica" charset="0"/>
              </a:rPr>
              <a:t> © 2002-2011 Franz J. Kurfess</a:t>
            </a:r>
          </a:p>
        </p:txBody>
      </p:sp>
      <p:sp>
        <p:nvSpPr>
          <p:cNvPr id="91139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Važni koncepti i termini</a:t>
            </a:r>
            <a:endParaRPr lang="en-US" dirty="0" smtClean="0"/>
          </a:p>
        </p:txBody>
      </p:sp>
      <p:sp>
        <p:nvSpPr>
          <p:cNvPr id="9114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4343400" cy="5080000"/>
          </a:xfrm>
        </p:spPr>
        <p:txBody>
          <a:bodyPr rIns="130174">
            <a:normAutofit lnSpcReduction="10000"/>
          </a:bodyPr>
          <a:lstStyle/>
          <a:p>
            <a:pPr marL="723900" lvl="1" eaLnBrk="1" hangingPunct="1">
              <a:lnSpc>
                <a:spcPct val="90000"/>
              </a:lnSpc>
            </a:pPr>
            <a:r>
              <a:rPr lang="sr-Latn-RS" sz="1800" dirty="0" smtClean="0"/>
              <a:t>A</a:t>
            </a:r>
            <a:r>
              <a:rPr lang="en-US" sz="1800" dirty="0" err="1" smtClean="0"/>
              <a:t>tribut</a:t>
            </a:r>
            <a:endParaRPr lang="sr-Latn-RS" sz="1800" dirty="0" smtClean="0"/>
          </a:p>
          <a:p>
            <a:pPr marL="723900" lvl="1">
              <a:lnSpc>
                <a:spcPct val="90000"/>
              </a:lnSpc>
            </a:pPr>
            <a:r>
              <a:rPr lang="sr-Latn-RS" sz="1800" dirty="0">
                <a:sym typeface="Arial" charset="0"/>
              </a:rPr>
              <a:t>Baza znanja</a:t>
            </a:r>
            <a:endParaRPr lang="en-US" sz="1800" dirty="0">
              <a:sym typeface="Arial" charset="0"/>
            </a:endParaRPr>
          </a:p>
          <a:p>
            <a:pPr marL="723900" lvl="1">
              <a:lnSpc>
                <a:spcPct val="90000"/>
              </a:lnSpc>
            </a:pPr>
            <a:r>
              <a:rPr lang="sr-Latn-RS" sz="1800" dirty="0" smtClean="0"/>
              <a:t>Epistemologija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Ekspertski </a:t>
            </a:r>
            <a:r>
              <a:rPr lang="sr-Latn-RS" sz="1800" dirty="0" smtClean="0"/>
              <a:t>sistem</a:t>
            </a:r>
          </a:p>
          <a:p>
            <a:pPr marL="723900" lvl="1">
              <a:lnSpc>
                <a:spcPct val="90000"/>
              </a:lnSpc>
            </a:pPr>
            <a:r>
              <a:rPr lang="en-US" sz="1800" dirty="0"/>
              <a:t>facet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 smtClean="0"/>
              <a:t>Frejm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Graf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Informacija 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 smtClean="0"/>
              <a:t>Izvođenje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en-US" sz="1800" dirty="0"/>
              <a:t>If-Then </a:t>
            </a:r>
            <a:r>
              <a:rPr lang="sr-Latn-RS" sz="1800" dirty="0"/>
              <a:t>pravila</a:t>
            </a:r>
            <a:endParaRPr lang="en-US" sz="1800" dirty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1800" dirty="0" smtClean="0"/>
              <a:t>Koncept</a:t>
            </a: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>
                <a:sym typeface="Arial" charset="0"/>
              </a:rPr>
              <a:t>Link</a:t>
            </a:r>
            <a:endParaRPr lang="en-US" sz="1800" dirty="0">
              <a:sym typeface="Arial" charset="0"/>
            </a:endParaRP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 smtClean="0">
                <a:sym typeface="Arial" charset="0"/>
              </a:rPr>
              <a:t>Logika</a:t>
            </a:r>
          </a:p>
          <a:p>
            <a:pPr marL="723900" lvl="1">
              <a:lnSpc>
                <a:spcPct val="90000"/>
              </a:lnSpc>
              <a:buSzPct val="75000"/>
            </a:pPr>
            <a:r>
              <a:rPr lang="sr-Latn-RS" sz="1800" dirty="0"/>
              <a:t>Ljuska ekspertskog sistema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 smtClean="0"/>
              <a:t>Mehanizam </a:t>
            </a:r>
            <a:r>
              <a:rPr lang="sr-Latn-RS" sz="1800" dirty="0"/>
              <a:t>zaključivanja</a:t>
            </a:r>
            <a:endParaRPr lang="en-US" sz="1800" dirty="0"/>
          </a:p>
          <a:p>
            <a:pPr marL="723900" lvl="1">
              <a:lnSpc>
                <a:spcPct val="90000"/>
              </a:lnSpc>
            </a:pPr>
            <a:r>
              <a:rPr lang="sr-Latn-RS" sz="1800" dirty="0" smtClean="0">
                <a:sym typeface="Arial" charset="0"/>
              </a:rPr>
              <a:t>Meta-znanje</a:t>
            </a:r>
          </a:p>
          <a:p>
            <a:pPr marL="723900" lvl="1">
              <a:lnSpc>
                <a:spcPct val="90000"/>
              </a:lnSpc>
            </a:pPr>
            <a:r>
              <a:rPr lang="sr-Latn-RS" sz="1800" dirty="0"/>
              <a:t>Nasleđivanje </a:t>
            </a:r>
            <a:endParaRPr lang="sr-Latn-RS" sz="1800" dirty="0" smtClean="0"/>
          </a:p>
          <a:p>
            <a:pPr marL="723900" lvl="1">
              <a:lnSpc>
                <a:spcPct val="90000"/>
              </a:lnSpc>
            </a:pPr>
            <a:r>
              <a:rPr lang="sr-Latn-RS" sz="1800" dirty="0">
                <a:sym typeface="Arial" charset="0"/>
              </a:rPr>
              <a:t>Objekat </a:t>
            </a:r>
            <a:endParaRPr lang="sr-Latn-RS" sz="1800" dirty="0" smtClean="0">
              <a:sym typeface="Arial" charset="0"/>
            </a:endParaRPr>
          </a:p>
          <a:p>
            <a:pPr marL="438150" lvl="1" indent="0">
              <a:lnSpc>
                <a:spcPct val="90000"/>
              </a:lnSpc>
              <a:buNone/>
            </a:pPr>
            <a:endParaRPr lang="en-US" sz="1800" dirty="0">
              <a:sym typeface="Arial" charset="0"/>
            </a:endParaRPr>
          </a:p>
        </p:txBody>
      </p:sp>
      <p:sp>
        <p:nvSpPr>
          <p:cNvPr id="91142" name="Rectangle 5"/>
          <p:cNvSpPr>
            <a:spLocks/>
          </p:cNvSpPr>
          <p:nvPr/>
        </p:nvSpPr>
        <p:spPr bwMode="auto">
          <a:xfrm>
            <a:off x="4724400" y="1447800"/>
            <a:ext cx="4114800" cy="5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/>
              <a:t>Ontologija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/>
              <a:t>Podatak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Pravilo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Produkciona pravila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Rasuđivanje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Relacija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Reprezentacija </a:t>
            </a:r>
            <a:r>
              <a:rPr lang="sr-Latn-RS" dirty="0" smtClean="0">
                <a:sym typeface="Arial" charset="0"/>
              </a:rPr>
              <a:t>znanja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Semantička mreža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Sistem baziran na znanju (SBZ)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Slot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Skript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Šum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>
                <a:sym typeface="Arial" charset="0"/>
              </a:rPr>
              <a:t>Šema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>
                <a:sym typeface="Arial" charset="0"/>
              </a:rPr>
              <a:t>Čvor </a:t>
            </a:r>
            <a:endParaRPr lang="en-US" dirty="0">
              <a:sym typeface="Arial" charset="0"/>
            </a:endParaRP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/>
              <a:t>Zaključivanje</a:t>
            </a: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 smtClean="0"/>
              <a:t>Zdravorazumsko znanje</a:t>
            </a:r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r>
              <a:rPr lang="sr-Latn-RS" dirty="0"/>
              <a:t>Znanje </a:t>
            </a: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endParaRPr lang="en-US" dirty="0"/>
          </a:p>
          <a:p>
            <a:pPr marL="723900" lvl="1" indent="-285750">
              <a:lnSpc>
                <a:spcPct val="90000"/>
              </a:lnSpc>
              <a:spcBef>
                <a:spcPct val="20000"/>
              </a:spcBef>
              <a:buSzPct val="75000"/>
              <a:buFont typeface="Arial" pitchFamily="34" charset="0"/>
              <a:buChar char="–"/>
            </a:pPr>
            <a:endParaRPr lang="en-US" dirty="0"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6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>
            <a:normAutofit/>
          </a:bodyPr>
          <a:lstStyle/>
          <a:p>
            <a:pPr indent="0" eaLnBrk="1" hangingPunct="1">
              <a:defRPr/>
            </a:pPr>
            <a:r>
              <a:rPr lang="sr-Latn-RS" dirty="0" smtClean="0"/>
              <a:t>Sažetak</a:t>
            </a:r>
            <a:endParaRPr lang="en-US" dirty="0" smtClean="0"/>
          </a:p>
        </p:txBody>
      </p:sp>
      <p:sp>
        <p:nvSpPr>
          <p:cNvPr id="9216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10000"/>
          </a:bodyPr>
          <a:lstStyle/>
          <a:p>
            <a:pPr eaLnBrk="1" hangingPunct="1"/>
            <a:r>
              <a:rPr lang="sr-Latn-RS" dirty="0" smtClean="0"/>
              <a:t>Predstavljanje znanja je (a kako i ne bi bilo?) veoma važno sa SBZ</a:t>
            </a:r>
            <a:endParaRPr lang="en-US" dirty="0" smtClean="0"/>
          </a:p>
          <a:p>
            <a:pPr eaLnBrk="1" hangingPunct="1"/>
            <a:r>
              <a:rPr lang="sr-Latn-RS" dirty="0" smtClean="0"/>
              <a:t>Popularne reprezentacione šeme su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pravila</a:t>
            </a:r>
            <a:r>
              <a:rPr lang="en-US" dirty="0" smtClean="0"/>
              <a:t>, </a:t>
            </a:r>
            <a:r>
              <a:rPr lang="sr-Latn-RS" dirty="0" smtClean="0"/>
              <a:t>sementičke mreže</a:t>
            </a:r>
            <a:r>
              <a:rPr lang="en-US" dirty="0" smtClean="0"/>
              <a:t>, </a:t>
            </a:r>
            <a:r>
              <a:rPr lang="sr-Latn-RS" dirty="0" smtClean="0"/>
              <a:t>šeme</a:t>
            </a:r>
            <a:r>
              <a:rPr lang="en-US" dirty="0" smtClean="0"/>
              <a:t> (</a:t>
            </a:r>
            <a:r>
              <a:rPr lang="sr-Latn-RS" dirty="0" smtClean="0"/>
              <a:t>frejmovi</a:t>
            </a:r>
            <a:r>
              <a:rPr lang="en-US" dirty="0" smtClean="0"/>
              <a:t>, </a:t>
            </a:r>
            <a:r>
              <a:rPr lang="sr-Latn-RS" dirty="0" smtClean="0"/>
              <a:t>skriptovi</a:t>
            </a:r>
            <a:r>
              <a:rPr lang="en-US" dirty="0" smtClean="0"/>
              <a:t>), l</a:t>
            </a:r>
            <a:r>
              <a:rPr lang="sr-Latn-RS" dirty="0" smtClean="0"/>
              <a:t>ogika</a:t>
            </a:r>
            <a:endParaRPr lang="en-US" dirty="0" smtClean="0"/>
          </a:p>
          <a:p>
            <a:pPr eaLnBrk="1" hangingPunct="1"/>
            <a:r>
              <a:rPr lang="sr-Latn-RS" dirty="0" smtClean="0"/>
              <a:t>Reprezentacione šeme treba da budu podržane odgovarajućim metodama zaključivanja da bi se omogućilo rasuđivanje</a:t>
            </a:r>
            <a:endParaRPr lang="en-US" dirty="0" smtClean="0"/>
          </a:p>
          <a:p>
            <a:pPr eaLnBrk="1" hangingPunct="1"/>
            <a:r>
              <a:rPr lang="sr-Latn-RS" dirty="0" smtClean="0"/>
              <a:t>Mora se naći ravnoteža između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izražajnosti</a:t>
            </a:r>
            <a:r>
              <a:rPr lang="en-US" dirty="0" smtClean="0"/>
              <a:t>, </a:t>
            </a:r>
            <a:r>
              <a:rPr lang="sr-Latn-RS" dirty="0" smtClean="0"/>
              <a:t>računske efikasnosti</a:t>
            </a:r>
            <a:r>
              <a:rPr lang="en-US" dirty="0" smtClean="0"/>
              <a:t>, </a:t>
            </a:r>
            <a:r>
              <a:rPr lang="sr-Latn-RS" dirty="0" smtClean="0"/>
              <a:t>razumljivosti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772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92A34A8-B2A3-4BBC-914C-CF79BF5B9DE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27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Prikladnost produkcionih pravila</a:t>
            </a:r>
            <a:endParaRPr lang="en-US" dirty="0" smtClean="0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/>
            <a:r>
              <a:rPr lang="sr-Latn-RS" dirty="0" smtClean="0"/>
              <a:t>Izražajnost 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Da li se relevantni aspekti domenskog znanja mogu predstaviti (međusobno nezavisnim) pravilima</a:t>
            </a:r>
            <a:r>
              <a:rPr lang="en-US" dirty="0" smtClean="0"/>
              <a:t>?</a:t>
            </a:r>
          </a:p>
          <a:p>
            <a:pPr eaLnBrk="1" hangingPunct="1"/>
            <a:r>
              <a:rPr lang="sr-Latn-RS" dirty="0" smtClean="0"/>
              <a:t>Računska efikasnost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Da li je potrebno sračunavanje prihvatljivo</a:t>
            </a:r>
            <a:r>
              <a:rPr lang="en-US" dirty="0" smtClean="0"/>
              <a:t>?</a:t>
            </a:r>
          </a:p>
          <a:p>
            <a:pPr eaLnBrk="1" hangingPunct="1"/>
            <a:r>
              <a:rPr lang="sr-Latn-RS" dirty="0" smtClean="0"/>
              <a:t>Lakoća razumevanja</a:t>
            </a:r>
            <a:endParaRPr lang="en-US" dirty="0" smtClean="0"/>
          </a:p>
          <a:p>
            <a:pPr marL="685800" lvl="1"/>
            <a:r>
              <a:rPr lang="sr-Latn-RS" dirty="0" smtClean="0"/>
              <a:t>Mogu li ljudi da interpretiraju pravila</a:t>
            </a:r>
            <a:r>
              <a:rPr lang="en-US" dirty="0" smtClean="0"/>
              <a:t>?</a:t>
            </a:r>
          </a:p>
          <a:p>
            <a:pPr eaLnBrk="1" hangingPunct="1"/>
            <a:r>
              <a:rPr lang="sr-Latn-RS" dirty="0" smtClean="0"/>
              <a:t>Lakoća generisanja</a:t>
            </a:r>
            <a:endParaRPr lang="en-US" dirty="0" smtClean="0"/>
          </a:p>
          <a:p>
            <a:pPr marL="685800" lvl="1"/>
            <a:r>
              <a:rPr lang="sr-Latn-RS" dirty="0" smtClean="0"/>
              <a:t>Koliko je teško čoveku da konstruiše pravila koja predstavljaju domensko znanje (koliko je napor potreban za pravljenje pravila)</a:t>
            </a:r>
            <a:r>
              <a:rPr lang="en-US" dirty="0" smtClean="0"/>
              <a:t> 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3186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5FC0F9A-1114-4A83-91FC-A7847E3D73A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28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Različitosti produkcionih pravila</a:t>
            </a:r>
            <a:endParaRPr lang="en-US" dirty="0" smtClean="0"/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105400"/>
          </a:xfrm>
        </p:spPr>
        <p:txBody>
          <a:bodyPr>
            <a:noAutofit/>
          </a:bodyPr>
          <a:lstStyle/>
          <a:p>
            <a:pPr eaLnBrk="1" hangingPunct="1">
              <a:spcBef>
                <a:spcPct val="0"/>
              </a:spcBef>
            </a:pPr>
            <a:r>
              <a:rPr lang="sr-Latn-RS" sz="2800" dirty="0" smtClean="0"/>
              <a:t>Domeni primene</a:t>
            </a:r>
            <a:endParaRPr lang="en-US" sz="2800" dirty="0" smtClean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000" dirty="0" smtClean="0"/>
              <a:t>Dokazivanje teorema, klasifikacija</a:t>
            </a:r>
            <a:endParaRPr lang="en-US" sz="2000" dirty="0" smtClean="0"/>
          </a:p>
          <a:p>
            <a:pPr eaLnBrk="1" hangingPunct="1">
              <a:spcBef>
                <a:spcPts val="1513"/>
              </a:spcBef>
            </a:pPr>
            <a:r>
              <a:rPr lang="sr-Latn-RS" sz="2800" dirty="0" smtClean="0"/>
              <a:t>Izražajnost produkcionih pravila</a:t>
            </a:r>
            <a:endParaRPr lang="en-US" sz="2800" dirty="0" smtClean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 smtClean="0"/>
              <a:t>Elementarna produkciona pravila</a:t>
            </a:r>
            <a:endParaRPr lang="en-US" sz="2400" dirty="0" smtClean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 smtClean="0"/>
              <a:t>Nema hijerarhije</a:t>
            </a:r>
            <a:r>
              <a:rPr lang="en-US" sz="2000" dirty="0" smtClean="0"/>
              <a:t>, </a:t>
            </a:r>
            <a:r>
              <a:rPr lang="sr-Latn-RS" sz="2000" dirty="0" smtClean="0"/>
              <a:t>faktora sigurnosti</a:t>
            </a:r>
            <a:r>
              <a:rPr lang="en-US" sz="2000" dirty="0" smtClean="0"/>
              <a:t>, </a:t>
            </a:r>
            <a:r>
              <a:rPr lang="sr-Latn-RS" sz="2000" dirty="0" smtClean="0"/>
              <a:t>aritmetike</a:t>
            </a:r>
            <a:endParaRPr lang="en-US" sz="2000" dirty="0" smtClean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 smtClean="0"/>
              <a:t>Standardna pravila u </a:t>
            </a:r>
            <a:r>
              <a:rPr lang="en-US" sz="2400" dirty="0" smtClean="0"/>
              <a:t>ES/S</a:t>
            </a:r>
            <a:r>
              <a:rPr lang="sr-Latn-RS" sz="2400" dirty="0" smtClean="0"/>
              <a:t>BZ</a:t>
            </a:r>
            <a:endParaRPr lang="en-US" sz="2400" dirty="0" smtClean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 smtClean="0"/>
              <a:t>Hijerarhija</a:t>
            </a:r>
            <a:r>
              <a:rPr lang="en-US" sz="2000" dirty="0" smtClean="0"/>
              <a:t>, </a:t>
            </a:r>
            <a:r>
              <a:rPr lang="sr-Latn-RS" sz="2000" dirty="0" smtClean="0"/>
              <a:t>faktori sigurnosti</a:t>
            </a:r>
            <a:r>
              <a:rPr lang="en-US" sz="2000" dirty="0" smtClean="0"/>
              <a:t>, </a:t>
            </a:r>
            <a:r>
              <a:rPr lang="sr-Latn-RS" sz="2000" dirty="0" smtClean="0"/>
              <a:t>aritmetika (n.pr. </a:t>
            </a:r>
            <a:r>
              <a:rPr lang="en-US" sz="2000" dirty="0" smtClean="0"/>
              <a:t> CLIPS, Jess</a:t>
            </a:r>
            <a:r>
              <a:rPr lang="sr-Latn-RS" sz="2000" dirty="0" smtClean="0"/>
              <a:t>)</a:t>
            </a:r>
            <a:endParaRPr lang="en-US" sz="2000" dirty="0" smtClean="0"/>
          </a:p>
          <a:p>
            <a:pPr marL="685800" lvl="1" eaLnBrk="1" hangingPunct="1">
              <a:spcBef>
                <a:spcPts val="450"/>
              </a:spcBef>
            </a:pPr>
            <a:r>
              <a:rPr lang="sr-Latn-RS" sz="2400" dirty="0" smtClean="0"/>
              <a:t>Napredna pravila</a:t>
            </a:r>
            <a:endParaRPr lang="en-US" sz="2400" dirty="0" smtClean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 smtClean="0"/>
              <a:t>Proceduralni konstrukti (n.pr. petlje)</a:t>
            </a:r>
            <a:endParaRPr lang="en-US" sz="2000" dirty="0" smtClean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 smtClean="0"/>
              <a:t>Objekti (n.pr</a:t>
            </a:r>
            <a:r>
              <a:rPr lang="en-US" sz="2000" dirty="0" smtClean="0"/>
              <a:t>. COOL, Java </a:t>
            </a:r>
            <a:r>
              <a:rPr lang="sr-Latn-RS" sz="2000" dirty="0" smtClean="0"/>
              <a:t>objekti)</a:t>
            </a:r>
            <a:endParaRPr lang="en-US" sz="2000" dirty="0" smtClean="0"/>
          </a:p>
          <a:p>
            <a:pPr marL="968375" lvl="2" eaLnBrk="1" hangingPunct="1">
              <a:spcBef>
                <a:spcPts val="450"/>
              </a:spcBef>
            </a:pPr>
            <a:r>
              <a:rPr lang="sr-Latn-RS" sz="2000" dirty="0" smtClean="0"/>
              <a:t>Fazi logika (n.pr.</a:t>
            </a:r>
            <a:r>
              <a:rPr lang="en-US" sz="2000" dirty="0" smtClean="0"/>
              <a:t> </a:t>
            </a:r>
            <a:r>
              <a:rPr lang="en-US" sz="2000" dirty="0" err="1" smtClean="0"/>
              <a:t>FuzzyCLIPS</a:t>
            </a:r>
            <a:r>
              <a:rPr lang="en-US" sz="2000" dirty="0" smtClean="0"/>
              <a:t>, </a:t>
            </a:r>
            <a:r>
              <a:rPr lang="en-US" sz="2000" dirty="0" err="1" smtClean="0"/>
              <a:t>FuzzyJ</a:t>
            </a:r>
            <a:r>
              <a:rPr lang="sr-Latn-RS" sz="2000" dirty="0" smtClean="0"/>
              <a:t>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4047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Prednosti produkcionih pravila</a:t>
            </a:r>
            <a:endParaRPr lang="en-US" dirty="0" smtClean="0"/>
          </a:p>
        </p:txBody>
      </p:sp>
      <p:sp>
        <p:nvSpPr>
          <p:cNvPr id="3584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 smtClean="0"/>
              <a:t>Jednostavna i laka za razumevanje</a:t>
            </a:r>
            <a:endParaRPr lang="en-US" dirty="0" smtClean="0"/>
          </a:p>
          <a:p>
            <a:pPr eaLnBrk="1" hangingPunct="1"/>
            <a:r>
              <a:rPr lang="sr-Latn-RS" dirty="0" smtClean="0"/>
              <a:t>Moguća direktna računarska implementacija</a:t>
            </a:r>
            <a:endParaRPr lang="en-US" dirty="0" smtClean="0"/>
          </a:p>
          <a:p>
            <a:pPr eaLnBrk="1" hangingPunct="1"/>
            <a:r>
              <a:rPr lang="sr-Latn-RS" dirty="0" smtClean="0"/>
              <a:t>Formalne osnove za neke varijante složenijih sistema baziranih na znanju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068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EAC7D9E6-D24C-45EA-86A6-6D569B695C37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3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Motivacija</a:t>
            </a:r>
            <a:endParaRPr lang="en-US" dirty="0" smtClean="0"/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sr-Latn-RS" dirty="0" smtClean="0"/>
              <a:t>U SBZ se znanje mora predstaviti na neki način</a:t>
            </a:r>
          </a:p>
          <a:p>
            <a:pPr eaLnBrk="1" hangingPunct="1"/>
            <a:r>
              <a:rPr lang="sr-Latn-RS" dirty="0" smtClean="0"/>
              <a:t>Postoje (kao što ćemo videti) različiti tipovi znanja</a:t>
            </a:r>
            <a:endParaRPr lang="en-US" dirty="0" smtClean="0"/>
          </a:p>
          <a:p>
            <a:pPr eaLnBrk="1" hangingPunct="1"/>
            <a:r>
              <a:rPr lang="sr-Latn-RS" dirty="0" smtClean="0"/>
              <a:t>Zbog toga za predstavljanje znanja mogu da budu prikladni različiti formati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Zavisno od zadatka i okolnosti</a:t>
            </a:r>
            <a:endParaRPr lang="en-US" dirty="0" smtClean="0"/>
          </a:p>
          <a:p>
            <a:pPr eaLnBrk="1" hangingPunct="1"/>
            <a:r>
              <a:rPr lang="sr-Latn-RS" dirty="0" smtClean="0"/>
              <a:t>Znanje se u SBZ koristi za zaključivanje</a:t>
            </a:r>
          </a:p>
          <a:p>
            <a:pPr lvl="1"/>
            <a:r>
              <a:rPr lang="sr-Latn-RS" dirty="0" smtClean="0"/>
              <a:t>Formati reprezentacije znanja moraju da budu usklađene sa metodama zključivanja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1152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Nedostaci produkcionih pravila</a:t>
            </a:r>
            <a:endParaRPr lang="en-US" dirty="0" smtClean="0"/>
          </a:p>
        </p:txBody>
      </p:sp>
      <p:sp>
        <p:nvSpPr>
          <p:cNvPr id="3686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 smtClean="0"/>
              <a:t>Jednostavne implementacije su veoma neefikasne</a:t>
            </a:r>
            <a:endParaRPr lang="en-US" dirty="0" smtClean="0"/>
          </a:p>
          <a:p>
            <a:pPr eaLnBrk="1" hangingPunct="1"/>
            <a:r>
              <a:rPr lang="sr-Latn-RS" dirty="0" smtClean="0"/>
              <a:t>Neki tipovi znanja ne mogu se lako izraziti pravilima</a:t>
            </a:r>
            <a:endParaRPr lang="en-US" dirty="0" smtClean="0"/>
          </a:p>
          <a:p>
            <a:pPr eaLnBrk="1" hangingPunct="1"/>
            <a:r>
              <a:rPr lang="sr-Latn-RS" dirty="0" smtClean="0"/>
              <a:t>Veliki skupovi pravila su teški za razumevanje i održavanje</a:t>
            </a:r>
          </a:p>
          <a:p>
            <a:pPr lvl="1"/>
            <a:r>
              <a:rPr lang="sr-Latn-RS" dirty="0" smtClean="0"/>
              <a:t>Kako ćemo pronaći bug u pravilima?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9683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Strukturirani objekti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Pogodna reprezentacija strukturiranog znanja</a:t>
            </a:r>
            <a:endParaRPr lang="en-US" dirty="0"/>
          </a:p>
          <a:p>
            <a:pPr lvl="1"/>
            <a:r>
              <a:rPr lang="sr-Latn-RS" dirty="0" smtClean="0"/>
              <a:t>Objekti i veze</a:t>
            </a:r>
            <a:endParaRPr lang="en-US" dirty="0"/>
          </a:p>
          <a:p>
            <a:r>
              <a:rPr lang="sr-Latn-RS" dirty="0" smtClean="0"/>
              <a:t>Teorija grafova koju koriste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sr-Latn-RS" dirty="0" smtClean="0"/>
              <a:t>V</a:t>
            </a:r>
            <a:r>
              <a:rPr lang="en-US" dirty="0" smtClean="0"/>
              <a:t>I</a:t>
            </a:r>
            <a:endParaRPr lang="en-US" dirty="0"/>
          </a:p>
          <a:p>
            <a:pPr lvl="1"/>
            <a:r>
              <a:rPr lang="sr-Latn-RS" dirty="0" smtClean="0"/>
              <a:t>Računarska nauka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2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Graf - podsećanje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Neka je </a:t>
            </a:r>
            <a:r>
              <a:rPr lang="vi-VN" i="1" dirty="0"/>
              <a:t>X</a:t>
            </a:r>
            <a:r>
              <a:rPr lang="vi-VN" dirty="0"/>
              <a:t> neprazan skup i </a:t>
            </a:r>
            <a:r>
              <a:rPr lang="el-GR" i="1" dirty="0"/>
              <a:t>ρ</a:t>
            </a:r>
            <a:r>
              <a:rPr lang="el-GR" dirty="0"/>
              <a:t> </a:t>
            </a:r>
            <a:r>
              <a:rPr lang="vi-VN" dirty="0"/>
              <a:t>binarna relacija u </a:t>
            </a:r>
            <a:r>
              <a:rPr lang="vi-VN" i="1" dirty="0"/>
              <a:t>X</a:t>
            </a:r>
            <a:r>
              <a:rPr lang="vi-VN" dirty="0" smtClean="0"/>
              <a:t>. </a:t>
            </a:r>
            <a:r>
              <a:rPr lang="vi-VN" dirty="0"/>
              <a:t>Uređeni par </a:t>
            </a:r>
            <a:r>
              <a:rPr lang="vi-VN" i="1" dirty="0"/>
              <a:t>G = (X, </a:t>
            </a:r>
            <a:r>
              <a:rPr lang="el-GR" i="1" dirty="0"/>
              <a:t>ρ)</a:t>
            </a:r>
            <a:r>
              <a:rPr lang="el-GR" dirty="0"/>
              <a:t> </a:t>
            </a:r>
            <a:r>
              <a:rPr lang="vi-VN" dirty="0"/>
              <a:t>naziva se graf. </a:t>
            </a:r>
            <a:endParaRPr lang="sr-Latn-RS" dirty="0" smtClean="0"/>
          </a:p>
          <a:p>
            <a:r>
              <a:rPr lang="vi-VN" dirty="0" smtClean="0"/>
              <a:t>Elementi </a:t>
            </a:r>
            <a:r>
              <a:rPr lang="vi-VN" dirty="0"/>
              <a:t>skupa </a:t>
            </a:r>
            <a:r>
              <a:rPr lang="en-GB" i="1" smtClean="0"/>
              <a:t>X</a:t>
            </a:r>
            <a:r>
              <a:rPr lang="vi-VN" smtClean="0"/>
              <a:t> </a:t>
            </a:r>
            <a:r>
              <a:rPr lang="vi-VN" dirty="0"/>
              <a:t>su čvorovi grafa, a elementi skupa </a:t>
            </a:r>
            <a:r>
              <a:rPr lang="el-GR" i="1" dirty="0"/>
              <a:t>ρ</a:t>
            </a:r>
            <a:r>
              <a:rPr lang="el-GR" dirty="0"/>
              <a:t> </a:t>
            </a:r>
            <a:r>
              <a:rPr lang="vi-VN" dirty="0"/>
              <a:t>grane grafa.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3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Graf - podsećanje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Graf u kom je </a:t>
            </a:r>
            <a:r>
              <a:rPr lang="sr-Latn-RS" i="1" dirty="0" smtClean="0"/>
              <a:t>X</a:t>
            </a:r>
            <a:r>
              <a:rPr lang="sr-Latn-RS" dirty="0" smtClean="0"/>
              <a:t> konačan skup zove se </a:t>
            </a:r>
            <a:r>
              <a:rPr lang="sr-Latn-RS" i="1" dirty="0" smtClean="0"/>
              <a:t>konačan graf </a:t>
            </a:r>
          </a:p>
          <a:p>
            <a:pPr lvl="1"/>
            <a:r>
              <a:rPr lang="sr-Latn-RS" dirty="0" smtClean="0"/>
              <a:t>u predstavljanju znanja se uglavnom koriste konačn</a:t>
            </a:r>
            <a:r>
              <a:rPr lang="sr-Latn-RS" dirty="0"/>
              <a:t>i</a:t>
            </a:r>
            <a:r>
              <a:rPr lang="sr-Latn-RS" dirty="0" smtClean="0"/>
              <a:t> grafov</a:t>
            </a:r>
            <a:r>
              <a:rPr lang="sr-Latn-RS" dirty="0"/>
              <a:t>i</a:t>
            </a:r>
            <a:endParaRPr lang="sr-Latn-RS" dirty="0" smtClean="0"/>
          </a:p>
          <a:p>
            <a:r>
              <a:rPr lang="sr-Latn-RS" dirty="0" smtClean="0"/>
              <a:t>Graf u kome je relacija </a:t>
            </a:r>
            <a:r>
              <a:rPr lang="el-GR" i="1" dirty="0" smtClean="0"/>
              <a:t>ρ</a:t>
            </a:r>
            <a:r>
              <a:rPr lang="sr-Latn-RS" i="1" dirty="0" smtClean="0"/>
              <a:t> </a:t>
            </a:r>
            <a:r>
              <a:rPr lang="sr-Latn-RS" dirty="0" smtClean="0"/>
              <a:t>simetrična zove se </a:t>
            </a:r>
            <a:r>
              <a:rPr lang="sr-Latn-RS" i="1" dirty="0" smtClean="0"/>
              <a:t>neusmeren graf </a:t>
            </a:r>
          </a:p>
          <a:p>
            <a:pPr lvl="1"/>
            <a:r>
              <a:rPr lang="sr-Latn-RS" dirty="0" smtClean="0"/>
              <a:t>u predstavljanju znanja se uglavnom koriste usmereni grafovi. </a:t>
            </a:r>
          </a:p>
          <a:p>
            <a:pPr lvl="1"/>
            <a:r>
              <a:rPr lang="sr-Latn-RS" dirty="0" smtClean="0"/>
              <a:t>Najčešće je moguće eksplicitno navesti da je relacija simetrična</a:t>
            </a:r>
          </a:p>
          <a:p>
            <a:r>
              <a:rPr lang="sr-Latn-RS" dirty="0" smtClean="0"/>
              <a:t>Tipično, elementi skupa </a:t>
            </a:r>
            <a:r>
              <a:rPr lang="sr-Latn-RS" i="1" dirty="0" smtClean="0"/>
              <a:t>X</a:t>
            </a:r>
            <a:r>
              <a:rPr lang="sr-Latn-RS" dirty="0" smtClean="0"/>
              <a:t> su međusobno različiti, pa nije potrebno naglašavati da su čvorovi označeni</a:t>
            </a:r>
          </a:p>
          <a:p>
            <a:r>
              <a:rPr lang="sr-Latn-RS" dirty="0" smtClean="0"/>
              <a:t>Ako su u grafu oznečene i grane, a ne samo čvorovi, onda je graf </a:t>
            </a:r>
            <a:r>
              <a:rPr lang="sr-Latn-RS" i="1" dirty="0" smtClean="0"/>
              <a:t>označen</a:t>
            </a:r>
            <a:r>
              <a:rPr lang="sr-Latn-RS" dirty="0" smtClean="0"/>
              <a:t> (labeled)</a:t>
            </a:r>
          </a:p>
          <a:p>
            <a:pPr lvl="1"/>
            <a:r>
              <a:rPr lang="sr-Latn-RS" dirty="0" smtClean="0"/>
              <a:t>U predstavljanju znanja uglavnom se koriste označeni grafovi</a:t>
            </a:r>
          </a:p>
          <a:p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Grafovi</a:t>
            </a:r>
            <a:r>
              <a:rPr lang="en-US" dirty="0" smtClean="0"/>
              <a:t> </a:t>
            </a:r>
            <a:r>
              <a:rPr lang="en-US" dirty="0"/>
              <a:t>&amp; </a:t>
            </a:r>
            <a:r>
              <a:rPr lang="sr-Latn-RS" dirty="0" smtClean="0"/>
              <a:t>Stabla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Semantička mreža</a:t>
            </a:r>
            <a:endParaRPr lang="en-US" dirty="0"/>
          </a:p>
          <a:p>
            <a:r>
              <a:rPr lang="sr-Latn-RS" dirty="0" smtClean="0"/>
              <a:t>Konceptna mapa</a:t>
            </a:r>
            <a:endParaRPr lang="en-US" dirty="0"/>
          </a:p>
          <a:p>
            <a:pPr lvl="1"/>
            <a:r>
              <a:rPr lang="sr-Latn-RS" dirty="0" smtClean="0"/>
              <a:t>nema nasledjivanja</a:t>
            </a:r>
            <a:endParaRPr lang="en-US" dirty="0"/>
          </a:p>
          <a:p>
            <a:r>
              <a:rPr lang="sr-Latn-RS" dirty="0" smtClean="0"/>
              <a:t>Ontologije</a:t>
            </a:r>
          </a:p>
          <a:p>
            <a:pPr lvl="1"/>
            <a:r>
              <a:rPr lang="sr-Latn-RS" dirty="0" smtClean="0"/>
              <a:t>Deskriptivna logika</a:t>
            </a:r>
          </a:p>
        </p:txBody>
      </p:sp>
    </p:spTree>
    <p:extLst>
      <p:ext uri="{BB962C8B-B14F-4D97-AF65-F5344CB8AC3E}">
        <p14:creationId xmlns:p14="http://schemas.microsoft.com/office/powerpoint/2010/main" val="36025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Grafovi</a:t>
            </a:r>
            <a:r>
              <a:rPr lang="en-US" dirty="0" smtClean="0"/>
              <a:t>, </a:t>
            </a:r>
            <a:r>
              <a:rPr lang="sr-Latn-RS" dirty="0" smtClean="0"/>
              <a:t>stabla</a:t>
            </a:r>
            <a:r>
              <a:rPr lang="en-US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sr-Latn-RS" dirty="0" smtClean="0"/>
              <a:t>mreže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(1)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75" y="1676400"/>
            <a:ext cx="8653226" cy="4251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18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Grafovi</a:t>
            </a:r>
            <a:r>
              <a:rPr lang="en-US" dirty="0"/>
              <a:t>, </a:t>
            </a:r>
            <a:r>
              <a:rPr lang="sr-Latn-RS" dirty="0"/>
              <a:t>stabla</a:t>
            </a:r>
            <a:r>
              <a:rPr lang="en-US" dirty="0"/>
              <a:t> </a:t>
            </a:r>
            <a:r>
              <a:rPr lang="sr-Latn-RS" dirty="0"/>
              <a:t>i</a:t>
            </a:r>
            <a:r>
              <a:rPr lang="en-US" dirty="0"/>
              <a:t> </a:t>
            </a:r>
            <a:r>
              <a:rPr lang="sr-Latn-RS" dirty="0"/>
              <a:t>mreže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Relacije</a:t>
            </a:r>
            <a:endParaRPr lang="en-US" dirty="0"/>
          </a:p>
          <a:p>
            <a:pPr lvl="1"/>
            <a:r>
              <a:rPr lang="sr-Latn-RS" dirty="0" smtClean="0"/>
              <a:t>prostorne</a:t>
            </a:r>
            <a:r>
              <a:rPr lang="en-US" dirty="0" smtClean="0"/>
              <a:t>, </a:t>
            </a:r>
            <a:r>
              <a:rPr lang="sr-Latn-RS" dirty="0" smtClean="0"/>
              <a:t>vremenske</a:t>
            </a:r>
            <a:r>
              <a:rPr lang="en-US" dirty="0" smtClean="0"/>
              <a:t>, </a:t>
            </a:r>
            <a:r>
              <a:rPr lang="sr-Latn-RS" dirty="0" smtClean="0"/>
              <a:t>kauzalne</a:t>
            </a:r>
            <a:endParaRPr lang="en-US" dirty="0"/>
          </a:p>
          <a:p>
            <a:r>
              <a:rPr lang="sr-Latn-RS" dirty="0" smtClean="0"/>
              <a:t>Stabla</a:t>
            </a:r>
            <a:endParaRPr lang="en-US" dirty="0"/>
          </a:p>
          <a:p>
            <a:pPr lvl="1"/>
            <a:r>
              <a:rPr lang="sr-Latn-RS" dirty="0" smtClean="0"/>
              <a:t>hijerarhija</a:t>
            </a:r>
            <a:r>
              <a:rPr lang="en-US" dirty="0" smtClean="0"/>
              <a:t>, </a:t>
            </a:r>
            <a:r>
              <a:rPr lang="sr-Latn-RS" dirty="0" smtClean="0"/>
              <a:t>klasifikacija</a:t>
            </a:r>
            <a:endParaRPr lang="en-US" dirty="0"/>
          </a:p>
          <a:p>
            <a:r>
              <a:rPr lang="sr-Latn-RS" dirty="0" smtClean="0"/>
              <a:t>Semantička mreža</a:t>
            </a:r>
            <a:endParaRPr lang="en-US" dirty="0"/>
          </a:p>
          <a:p>
            <a:pPr lvl="1"/>
            <a:r>
              <a:rPr lang="sr-Latn-RS" dirty="0" smtClean="0"/>
              <a:t>koncepti i relacije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28800"/>
            <a:ext cx="8356419" cy="3871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Kauzalna mreža na jednostavnom grafu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7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8915400" cy="383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Hijerarhijska klasifikacija na stablu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399"/>
            <a:ext cx="8534400" cy="5323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Semantička mreža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Quillian</a:t>
            </a:r>
            <a:r>
              <a:rPr lang="en-US" dirty="0"/>
              <a:t>, 1968)</a:t>
            </a:r>
          </a:p>
        </p:txBody>
      </p:sp>
    </p:spTree>
    <p:extLst>
      <p:ext uri="{BB962C8B-B14F-4D97-AF65-F5344CB8AC3E}">
        <p14:creationId xmlns:p14="http://schemas.microsoft.com/office/powerpoint/2010/main" val="180686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Metode za reprezentaciju znanja </a:t>
            </a:r>
            <a:br>
              <a:rPr lang="sr-Latn-RS" dirty="0" smtClean="0"/>
            </a:br>
            <a:r>
              <a:rPr lang="sr-Latn-RS" dirty="0" smtClean="0"/>
              <a:t>(ZR metode)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Produkciona pravila</a:t>
            </a:r>
            <a:endParaRPr lang="en-US" dirty="0"/>
          </a:p>
          <a:p>
            <a:r>
              <a:rPr lang="sr-Latn-RS" dirty="0" smtClean="0"/>
              <a:t>Stabla</a:t>
            </a:r>
            <a:r>
              <a:rPr lang="en-US" dirty="0" smtClean="0"/>
              <a:t>, </a:t>
            </a:r>
            <a:r>
              <a:rPr lang="sr-Latn-RS" dirty="0" smtClean="0"/>
              <a:t>grafovi</a:t>
            </a:r>
            <a:r>
              <a:rPr lang="en-US" dirty="0" smtClean="0"/>
              <a:t> (</a:t>
            </a:r>
            <a:r>
              <a:rPr lang="sr-Latn-RS" dirty="0" smtClean="0"/>
              <a:t>n</a:t>
            </a:r>
            <a:r>
              <a:rPr lang="en-US" dirty="0" smtClean="0"/>
              <a:t>.</a:t>
            </a:r>
            <a:r>
              <a:rPr lang="sr-Latn-RS" dirty="0" smtClean="0"/>
              <a:t>pr</a:t>
            </a:r>
            <a:r>
              <a:rPr lang="en-US" dirty="0" smtClean="0"/>
              <a:t>. </a:t>
            </a:r>
            <a:r>
              <a:rPr lang="sr-Latn-RS" dirty="0" smtClean="0"/>
              <a:t>Semantičke mreže</a:t>
            </a:r>
            <a:r>
              <a:rPr lang="en-US" dirty="0" smtClean="0"/>
              <a:t>, </a:t>
            </a:r>
            <a:r>
              <a:rPr lang="sr-Latn-RS" dirty="0" smtClean="0"/>
              <a:t>konceptne mape</a:t>
            </a:r>
            <a:r>
              <a:rPr lang="en-US" dirty="0" smtClean="0"/>
              <a:t>, </a:t>
            </a:r>
            <a:r>
              <a:rPr lang="sr-Latn-RS" dirty="0" smtClean="0"/>
              <a:t>konceptni grafovi</a:t>
            </a:r>
            <a:r>
              <a:rPr lang="en-US" dirty="0" smtClean="0"/>
              <a:t>, </a:t>
            </a:r>
            <a:r>
              <a:rPr lang="sr-Latn-RS" dirty="0" smtClean="0"/>
              <a:t>ontologija</a:t>
            </a:r>
            <a:r>
              <a:rPr lang="en-US" dirty="0" smtClean="0"/>
              <a:t>)</a:t>
            </a:r>
            <a:endParaRPr lang="en-US" dirty="0"/>
          </a:p>
          <a:p>
            <a:r>
              <a:rPr lang="sr-Latn-RS" dirty="0" smtClean="0"/>
              <a:t>Šeme i frejmovi</a:t>
            </a:r>
            <a:endParaRPr lang="en-US" dirty="0"/>
          </a:p>
          <a:p>
            <a:r>
              <a:rPr lang="en-US" dirty="0" err="1" smtClean="0"/>
              <a:t>Logi</a:t>
            </a:r>
            <a:r>
              <a:rPr lang="sr-Latn-RS" dirty="0" smtClean="0"/>
              <a:t>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5029200"/>
            <a:ext cx="381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=&gt; </a:t>
            </a:r>
            <a:r>
              <a:rPr lang="sr-Latn-RS" sz="3200" i="1" dirty="0" smtClean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Rezonovanje</a:t>
            </a:r>
            <a:endParaRPr lang="en-US" sz="3200" dirty="0"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411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Semantičke mreže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sr-Latn-RS" dirty="0" smtClean="0"/>
              <a:t>Semantička mreža je jednostavna reprezentaciona šema </a:t>
            </a:r>
            <a:r>
              <a:rPr lang="sr-Latn-RS" dirty="0"/>
              <a:t>koja za predstavljanje znanja koristi </a:t>
            </a:r>
            <a:r>
              <a:rPr lang="sr-Latn-RS" b="1" dirty="0" smtClean="0"/>
              <a:t>graf označenih čvorova</a:t>
            </a:r>
            <a:r>
              <a:rPr lang="sr-Latn-RS" dirty="0" smtClean="0"/>
              <a:t> i </a:t>
            </a:r>
            <a:r>
              <a:rPr lang="sr-Latn-RS" b="1" dirty="0" smtClean="0"/>
              <a:t>označenih usmerenih lukova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sr-Latn-RS" dirty="0" smtClean="0"/>
              <a:t>Obično se koristi za predstavljanje </a:t>
            </a:r>
            <a:r>
              <a:rPr lang="sr-Latn-RS" b="1" dirty="0" smtClean="0"/>
              <a:t>statičkih</a:t>
            </a:r>
            <a:r>
              <a:rPr lang="sr-Latn-RS" dirty="0" smtClean="0"/>
              <a:t>, </a:t>
            </a:r>
            <a:r>
              <a:rPr lang="sr-Latn-RS" b="1" dirty="0" smtClean="0"/>
              <a:t>taksonomskih </a:t>
            </a:r>
            <a:r>
              <a:rPr lang="sr-Latn-RS" dirty="0" smtClean="0"/>
              <a:t>rečnika koncepata</a:t>
            </a:r>
            <a:endParaRPr lang="en-GB" dirty="0" smtClean="0"/>
          </a:p>
          <a:p>
            <a:pPr lvl="1"/>
            <a:r>
              <a:rPr lang="sr-Latn-RS" dirty="0" smtClean="0"/>
              <a:t>Ili drugih znanja koja se sastoje od </a:t>
            </a:r>
            <a:r>
              <a:rPr lang="sr-Latn-RS" b="1" dirty="0" smtClean="0"/>
              <a:t>koncepata</a:t>
            </a:r>
            <a:r>
              <a:rPr lang="sr-Latn-RS" dirty="0" smtClean="0"/>
              <a:t> i </a:t>
            </a:r>
            <a:r>
              <a:rPr lang="sr-Latn-RS" b="1" dirty="0" smtClean="0"/>
              <a:t>relacija među konceptima</a:t>
            </a:r>
            <a:endParaRPr lang="en-US" b="1" dirty="0"/>
          </a:p>
          <a:p>
            <a:r>
              <a:rPr lang="sr-Latn-RS" dirty="0" smtClean="0"/>
              <a:t>Semantičke mreže se obično koriste u sprezi sa </a:t>
            </a:r>
            <a:r>
              <a:rPr lang="sr-Latn-RS" b="1" dirty="0" smtClean="0"/>
              <a:t>skupom pristupnih procedura koje obavljaju </a:t>
            </a:r>
            <a:r>
              <a:rPr lang="en-US" b="1" dirty="0" smtClean="0"/>
              <a:t>“</a:t>
            </a:r>
            <a:r>
              <a:rPr lang="sr-Latn-RS" b="1" dirty="0" smtClean="0"/>
              <a:t>rezonovanje</a:t>
            </a:r>
            <a:r>
              <a:rPr lang="en-US" b="1" dirty="0" smtClean="0"/>
              <a:t>”</a:t>
            </a:r>
            <a:endParaRPr lang="en-US" b="1" dirty="0"/>
          </a:p>
          <a:p>
            <a:pPr lvl="1"/>
            <a:r>
              <a:rPr lang="sr-Latn-RS" dirty="0" smtClean="0"/>
              <a:t>n</a:t>
            </a:r>
            <a:r>
              <a:rPr lang="en-US" dirty="0" smtClean="0"/>
              <a:t>.</a:t>
            </a:r>
            <a:r>
              <a:rPr lang="sr-Latn-RS" dirty="0" smtClean="0"/>
              <a:t>pr</a:t>
            </a:r>
            <a:r>
              <a:rPr lang="en-US" dirty="0" smtClean="0"/>
              <a:t>., </a:t>
            </a:r>
            <a:r>
              <a:rPr lang="sr-Latn-RS" dirty="0" smtClean="0"/>
              <a:t>nasleđivanje vrednosti i relacija</a:t>
            </a:r>
            <a:endParaRPr lang="en-US" dirty="0"/>
          </a:p>
          <a:p>
            <a:r>
              <a:rPr lang="sr-Latn-RS" dirty="0" smtClean="0"/>
              <a:t>Bile su vrlo popularne </a:t>
            </a:r>
            <a:r>
              <a:rPr lang="en-US" dirty="0" smtClean="0"/>
              <a:t>’60</a:t>
            </a:r>
            <a:r>
              <a:rPr lang="sr-Latn-RS" dirty="0" smtClean="0"/>
              <a:t>tih i </a:t>
            </a:r>
            <a:r>
              <a:rPr lang="en-US" dirty="0" smtClean="0"/>
              <a:t>’70</a:t>
            </a:r>
            <a:r>
              <a:rPr lang="sr-Latn-RS" dirty="0" smtClean="0"/>
              <a:t>tih godina prošlog veka, danas se manje koriste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sr-Latn-RS" dirty="0" smtClean="0"/>
              <a:t>Ali se na njima baziraju brojne savremene tehnike reprezentacije znanja</a:t>
            </a:r>
            <a:endParaRPr lang="en-US" dirty="0"/>
          </a:p>
          <a:p>
            <a:pPr lvl="1"/>
            <a:r>
              <a:rPr lang="sr-Latn-RS" dirty="0" smtClean="0"/>
              <a:t>Često jeftinije od drugih formalizama reprezentacije znanja</a:t>
            </a:r>
            <a:endParaRPr lang="en-US" dirty="0"/>
          </a:p>
          <a:p>
            <a:r>
              <a:rPr lang="en-US" b="1" dirty="0" err="1" smtClean="0"/>
              <a:t>Gra</a:t>
            </a:r>
            <a:r>
              <a:rPr lang="sr-Latn-RS" b="1" dirty="0" smtClean="0"/>
              <a:t>fički prikaz</a:t>
            </a:r>
            <a:r>
              <a:rPr lang="en-US" b="1" dirty="0" smtClean="0"/>
              <a:t> </a:t>
            </a:r>
            <a:r>
              <a:rPr lang="sr-Latn-RS" dirty="0" smtClean="0"/>
              <a:t>pridružen semantičkoj mreži je važan razlog njihove popularnosti</a:t>
            </a:r>
            <a:r>
              <a:rPr lang="en-US" dirty="0" smtClean="0"/>
              <a:t>.</a:t>
            </a:r>
          </a:p>
          <a:p>
            <a:r>
              <a:rPr lang="sr-Latn-RS" dirty="0" smtClean="0"/>
              <a:t>Imale su veliki uticaj na razvoj ontologija, koje su danas najrasprostanjeniji metod reprezenacije znanja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9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Semantičke mreže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 fontScale="55000" lnSpcReduction="20000"/>
          </a:bodyPr>
          <a:lstStyle/>
          <a:p>
            <a:r>
              <a:rPr lang="sr-Latn-RS" b="1" dirty="0" smtClean="0"/>
              <a:t>Grafička reprezentacija iskaznih (propozicionih) informacija</a:t>
            </a:r>
            <a:endParaRPr lang="en-US" b="1" dirty="0"/>
          </a:p>
          <a:p>
            <a:r>
              <a:rPr lang="en-US" dirty="0" smtClean="0"/>
              <a:t>M</a:t>
            </a:r>
            <a:r>
              <a:rPr lang="en-US" dirty="0"/>
              <a:t>. R. </a:t>
            </a:r>
            <a:r>
              <a:rPr lang="en-US" dirty="0" err="1"/>
              <a:t>Quillian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sr-Latn-RS" dirty="0" smtClean="0"/>
              <a:t>model </a:t>
            </a:r>
            <a:r>
              <a:rPr lang="sr-Latn-RS" b="1" dirty="0" smtClean="0"/>
              <a:t>ljudske memorije</a:t>
            </a:r>
            <a:r>
              <a:rPr lang="sr-Latn-RS" dirty="0" smtClean="0"/>
              <a:t> koji se sastoji od </a:t>
            </a:r>
            <a:r>
              <a:rPr lang="en-US" b="1" i="1" dirty="0" err="1" smtClean="0"/>
              <a:t>entite</a:t>
            </a:r>
            <a:r>
              <a:rPr lang="sr-Latn-RS" b="1" i="1" dirty="0" smtClean="0"/>
              <a:t>ta</a:t>
            </a:r>
            <a:r>
              <a:rPr lang="en-US" i="1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b="1" i="1" dirty="0" err="1" smtClean="0"/>
              <a:t>rela</a:t>
            </a:r>
            <a:r>
              <a:rPr lang="sr-Latn-RS" b="1" i="1" dirty="0" smtClean="0"/>
              <a:t>cija</a:t>
            </a:r>
            <a:r>
              <a:rPr lang="en-US" b="1" i="1" dirty="0" smtClean="0"/>
              <a:t> </a:t>
            </a:r>
            <a:r>
              <a:rPr lang="sr-Latn-RS" dirty="0" smtClean="0"/>
              <a:t>među tim entitetima</a:t>
            </a:r>
            <a:r>
              <a:rPr lang="en-US" dirty="0" smtClean="0"/>
              <a:t>.</a:t>
            </a:r>
            <a:endParaRPr lang="en-US" dirty="0"/>
          </a:p>
          <a:p>
            <a:r>
              <a:rPr lang="sr-Latn-RS" dirty="0" smtClean="0"/>
              <a:t>Predstavlja se kao </a:t>
            </a:r>
            <a:r>
              <a:rPr lang="sr-Latn-RS" b="1" dirty="0" smtClean="0"/>
              <a:t>označeni</a:t>
            </a:r>
            <a:r>
              <a:rPr lang="sr-Latn-RS" dirty="0" smtClean="0"/>
              <a:t> (označuju se čvorovi i veze) </a:t>
            </a:r>
            <a:r>
              <a:rPr lang="sr-Latn-RS" b="1" dirty="0" smtClean="0"/>
              <a:t>usmereni </a:t>
            </a:r>
            <a:r>
              <a:rPr lang="sr-Latn-RS" dirty="0" smtClean="0"/>
              <a:t>(zna se šta je polazni a šta odredišni čvor) graf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sr-Latn-RS" dirty="0" smtClean="0"/>
              <a:t>čvorovi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entit</a:t>
            </a:r>
            <a:r>
              <a:rPr lang="sr-Latn-RS" dirty="0" smtClean="0"/>
              <a:t>eti</a:t>
            </a:r>
            <a:r>
              <a:rPr lang="en-US" dirty="0" smtClean="0"/>
              <a:t> (</a:t>
            </a:r>
            <a:r>
              <a:rPr lang="sr-Latn-RS" dirty="0" smtClean="0"/>
              <a:t>čvor se označava imenom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link</a:t>
            </a:r>
            <a:r>
              <a:rPr lang="sr-Latn-RS" dirty="0" smtClean="0"/>
              <a:t>ovi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 smtClean="0"/>
              <a:t>rela</a:t>
            </a:r>
            <a:r>
              <a:rPr lang="sr-Latn-RS" dirty="0" smtClean="0"/>
              <a:t>cije</a:t>
            </a:r>
            <a:r>
              <a:rPr lang="en-US" dirty="0" smtClean="0"/>
              <a:t> (</a:t>
            </a:r>
            <a:r>
              <a:rPr lang="sr-Latn-RS" dirty="0" smtClean="0"/>
              <a:t>link se označava tipom</a:t>
            </a:r>
            <a:r>
              <a:rPr lang="en-US" dirty="0" smtClean="0"/>
              <a:t>)</a:t>
            </a:r>
            <a:endParaRPr lang="sr-Latn-RS" dirty="0" smtClean="0"/>
          </a:p>
          <a:p>
            <a:r>
              <a:rPr lang="sr-Latn-RS" b="1" dirty="0" smtClean="0"/>
              <a:t>Čvorovi</a:t>
            </a:r>
            <a:r>
              <a:rPr lang="sr-Latn-RS" dirty="0" smtClean="0"/>
              <a:t> </a:t>
            </a:r>
            <a:r>
              <a:rPr lang="sr-Latn-RS" dirty="0"/>
              <a:t>predstavljaju </a:t>
            </a:r>
            <a:r>
              <a:rPr lang="sr-Latn-RS" b="1" dirty="0"/>
              <a:t>objekte</a:t>
            </a:r>
            <a:r>
              <a:rPr lang="sr-Latn-RS" dirty="0"/>
              <a:t>, </a:t>
            </a:r>
            <a:r>
              <a:rPr lang="sr-Latn-RS" b="1" dirty="0"/>
              <a:t>koncepte</a:t>
            </a:r>
            <a:r>
              <a:rPr lang="sr-Latn-RS" dirty="0"/>
              <a:t> ili </a:t>
            </a:r>
            <a:r>
              <a:rPr lang="sr-Latn-RS" b="1" dirty="0"/>
              <a:t>situacije</a:t>
            </a:r>
            <a:endParaRPr lang="en-US" b="1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Labele su imena</a:t>
            </a:r>
            <a:endParaRPr lang="en-US" sz="2900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Čvorovi mogu da budu </a:t>
            </a:r>
            <a:r>
              <a:rPr lang="sr-Latn-RS" sz="2900" b="1" dirty="0"/>
              <a:t>instance</a:t>
            </a:r>
            <a:r>
              <a:rPr lang="en-US" sz="2900" dirty="0"/>
              <a:t> (individual</a:t>
            </a:r>
            <a:r>
              <a:rPr lang="sr-Latn-RS" sz="2900" dirty="0"/>
              <a:t>ni</a:t>
            </a:r>
            <a:r>
              <a:rPr lang="en-US" sz="2900" dirty="0"/>
              <a:t> </a:t>
            </a:r>
            <a:r>
              <a:rPr lang="en-US" sz="2900" dirty="0" err="1"/>
              <a:t>obje</a:t>
            </a:r>
            <a:r>
              <a:rPr lang="sr-Latn-RS" sz="2900" dirty="0"/>
              <a:t>kti</a:t>
            </a:r>
            <a:r>
              <a:rPr lang="en-US" sz="2900" dirty="0"/>
              <a:t>) </a:t>
            </a:r>
            <a:r>
              <a:rPr lang="sr-Latn-RS" sz="2900" dirty="0"/>
              <a:t>ili </a:t>
            </a:r>
            <a:r>
              <a:rPr lang="sr-Latn-RS" sz="2900" b="1" dirty="0" smtClean="0"/>
              <a:t>klase</a:t>
            </a:r>
            <a:r>
              <a:rPr lang="sr-Latn-RS" sz="2900" dirty="0" smtClean="0"/>
              <a:t> </a:t>
            </a:r>
            <a:r>
              <a:rPr lang="en-US" sz="2900" dirty="0" smtClean="0"/>
              <a:t>(</a:t>
            </a:r>
            <a:r>
              <a:rPr lang="en-US" sz="2900" dirty="0" err="1"/>
              <a:t>generi</a:t>
            </a:r>
            <a:r>
              <a:rPr lang="sr-Latn-RS" sz="2900" dirty="0"/>
              <a:t>čki čvorovi</a:t>
            </a:r>
            <a:r>
              <a:rPr lang="en-US" sz="2900" dirty="0" smtClean="0"/>
              <a:t>)</a:t>
            </a:r>
            <a:endParaRPr lang="sr-Latn-RS" sz="2900" dirty="0" smtClean="0"/>
          </a:p>
          <a:p>
            <a:pPr marL="285750">
              <a:spcBef>
                <a:spcPts val="550"/>
              </a:spcBef>
            </a:pPr>
            <a:r>
              <a:rPr lang="sr-Latn-RS" b="1" dirty="0" smtClean="0"/>
              <a:t>Linkovi</a:t>
            </a:r>
            <a:r>
              <a:rPr lang="sr-Latn-RS" dirty="0" smtClean="0"/>
              <a:t> </a:t>
            </a:r>
            <a:r>
              <a:rPr lang="sr-Latn-RS" dirty="0"/>
              <a:t>predstavljaju </a:t>
            </a:r>
            <a:r>
              <a:rPr lang="sr-Latn-RS" b="1" dirty="0"/>
              <a:t>veze</a:t>
            </a:r>
            <a:endParaRPr lang="en-US" b="1" dirty="0"/>
          </a:p>
          <a:p>
            <a:pPr marL="685800" lvl="1">
              <a:spcBef>
                <a:spcPts val="550"/>
              </a:spcBef>
            </a:pPr>
            <a:r>
              <a:rPr lang="sr-Latn-RS" sz="2900" dirty="0"/>
              <a:t>Veze sadrže </a:t>
            </a:r>
            <a:r>
              <a:rPr lang="sr-Latn-RS" sz="2900" b="1" dirty="0"/>
              <a:t>strukturne informacije</a:t>
            </a:r>
            <a:r>
              <a:rPr lang="sr-Latn-RS" sz="2900" dirty="0"/>
              <a:t> o znanju koje se predstavlja</a:t>
            </a:r>
            <a:endParaRPr lang="en-US" sz="2900" dirty="0"/>
          </a:p>
          <a:p>
            <a:pPr marL="685800" lvl="1">
              <a:spcBef>
                <a:spcPts val="550"/>
              </a:spcBef>
            </a:pPr>
            <a:r>
              <a:rPr lang="sr-Latn-RS" sz="2900" b="1" dirty="0"/>
              <a:t>Labele</a:t>
            </a:r>
            <a:r>
              <a:rPr lang="sr-Latn-RS" sz="2900" dirty="0"/>
              <a:t> ukazuju na </a:t>
            </a:r>
            <a:r>
              <a:rPr lang="sr-Latn-RS" sz="2900" b="1" dirty="0"/>
              <a:t>tip relacije</a:t>
            </a:r>
            <a:endParaRPr lang="en-US" sz="2900" b="1" dirty="0"/>
          </a:p>
          <a:p>
            <a:r>
              <a:rPr lang="sr-Latn-RS" b="1" dirty="0" smtClean="0"/>
              <a:t>Tripleti </a:t>
            </a:r>
            <a:r>
              <a:rPr lang="en-US" b="1" dirty="0" err="1" smtClean="0"/>
              <a:t>obje</a:t>
            </a:r>
            <a:r>
              <a:rPr lang="sr-Latn-RS" b="1" dirty="0" smtClean="0"/>
              <a:t>k</a:t>
            </a:r>
            <a:r>
              <a:rPr lang="en-US" b="1" dirty="0" smtClean="0"/>
              <a:t>t-</a:t>
            </a:r>
            <a:r>
              <a:rPr lang="en-US" b="1" dirty="0" err="1" smtClean="0"/>
              <a:t>atribut</a:t>
            </a:r>
            <a:r>
              <a:rPr lang="en-US" b="1" dirty="0" smtClean="0"/>
              <a:t>-</a:t>
            </a:r>
            <a:r>
              <a:rPr lang="sr-Latn-RS" b="1" dirty="0" smtClean="0"/>
              <a:t>vrednost</a:t>
            </a:r>
            <a:r>
              <a:rPr lang="en-US" dirty="0" smtClean="0"/>
              <a:t> </a:t>
            </a:r>
            <a:r>
              <a:rPr lang="en-US" dirty="0"/>
              <a:t>(OAV)</a:t>
            </a:r>
          </a:p>
          <a:p>
            <a:pPr lvl="1"/>
            <a:r>
              <a:rPr lang="sr-Latn-RS" dirty="0" smtClean="0"/>
              <a:t>Za karakterizaciju znanja u semantičkoj mreži</a:t>
            </a:r>
          </a:p>
          <a:p>
            <a:pPr lvl="1"/>
            <a:r>
              <a:rPr lang="sr-Latn-RS" dirty="0" smtClean="0"/>
              <a:t>Nastali od asocijativnih lista (iz LISPa)</a:t>
            </a:r>
          </a:p>
          <a:p>
            <a:pPr lvl="1"/>
            <a:r>
              <a:rPr lang="sr-Latn-RS" dirty="0"/>
              <a:t>O</a:t>
            </a:r>
            <a:r>
              <a:rPr lang="sr-Latn-RS" dirty="0" smtClean="0"/>
              <a:t>ve ideje reprezentacija znanja imaju dominantni položaj u reprezentaciji znanja na Webu: asocijativne liste kroz JSON, OAV kroz RDF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8303663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Čvorovi i lukovi </a:t>
            </a:r>
            <a:r>
              <a:rPr lang="en-US" dirty="0" smtClean="0"/>
              <a:t>(</a:t>
            </a:r>
            <a:r>
              <a:rPr lang="sr-Latn-RS" dirty="0" smtClean="0"/>
              <a:t>veze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0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en-US" dirty="0" smtClean="0"/>
              <a:t>OAV</a:t>
            </a:r>
            <a:r>
              <a:rPr lang="sr-Latn-RS" dirty="0" smtClean="0"/>
              <a:t> tripleti</a:t>
            </a:r>
            <a:endParaRPr lang="en-US" dirty="0" smtClean="0"/>
          </a:p>
        </p:txBody>
      </p:sp>
      <p:sp>
        <p:nvSpPr>
          <p:cNvPr id="45061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229600" cy="4678363"/>
          </a:xfrm>
        </p:spPr>
        <p:txBody>
          <a:bodyPr rIns="130174"/>
          <a:lstStyle/>
          <a:p>
            <a:pPr eaLnBrk="1" hangingPunct="1"/>
            <a:r>
              <a:rPr lang="en-US" dirty="0" err="1" smtClean="0"/>
              <a:t>obje</a:t>
            </a:r>
            <a:r>
              <a:rPr lang="sr-Latn-RS" dirty="0" smtClean="0"/>
              <a:t>k</a:t>
            </a:r>
            <a:r>
              <a:rPr lang="en-US" dirty="0" smtClean="0"/>
              <a:t>t-</a:t>
            </a:r>
            <a:r>
              <a:rPr lang="en-US" dirty="0" err="1" smtClean="0"/>
              <a:t>atribut</a:t>
            </a:r>
            <a:r>
              <a:rPr lang="en-US" dirty="0" smtClean="0"/>
              <a:t>-v</a:t>
            </a:r>
            <a:r>
              <a:rPr lang="sr-Latn-RS" dirty="0" smtClean="0"/>
              <a:t>rednost</a:t>
            </a:r>
            <a:r>
              <a:rPr lang="en-US" dirty="0" smtClean="0"/>
              <a:t> </a:t>
            </a:r>
            <a:r>
              <a:rPr lang="sr-Latn-RS" dirty="0" smtClean="0"/>
              <a:t>tripleti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Mogu se koristiti za karakterizaciju znanja u semantičkoj mreži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Brzo dvode do ogromnih tabela</a:t>
            </a:r>
            <a:endParaRPr lang="en-US" dirty="0" smtClean="0"/>
          </a:p>
        </p:txBody>
      </p:sp>
      <p:graphicFrame>
        <p:nvGraphicFramePr>
          <p:cNvPr id="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825167"/>
              </p:ext>
            </p:extLst>
          </p:nvPr>
        </p:nvGraphicFramePr>
        <p:xfrm>
          <a:off x="1295400" y="3243263"/>
          <a:ext cx="6096000" cy="3386139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</a:tblGrid>
              <a:tr h="677863"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Obje</a:t>
                      </a:r>
                      <a:r>
                        <a:rPr kumimoji="0" lang="sr-Latn-R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ka</a:t>
                      </a:r>
                      <a:r>
                        <a:rPr kumimoji="0" 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Atribut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20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sr-Latn-R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Vrednost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20"/>
                        </a:solidFill>
                        <a:effectLst/>
                        <a:latin typeface="Arial" charset="0"/>
                        <a:ea typeface="ヒラギノ角ゴ ProN W3" charset="0"/>
                        <a:cs typeface="ヒラギノ角ゴ ProN W3" charset="0"/>
                        <a:sym typeface="Arial" charset="0"/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Astérix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profession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warrior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Obélix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extra large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</a:tr>
              <a:tr h="677863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Idéfix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size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petite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Panoramix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wisdom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  <a:tc>
                  <a:txBody>
                    <a:bodyPr/>
                    <a:lstStyle/>
                    <a:p>
                      <a:pPr marL="39688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FAFD00"/>
                        </a:buClr>
                        <a:buSzPct val="75000"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20"/>
                          </a:solidFill>
                          <a:effectLst/>
                          <a:latin typeface="Arial" charset="0"/>
                          <a:ea typeface="ヒラギノ角ゴ ProN W3" charset="0"/>
                          <a:cs typeface="ヒラギノ角ゴ ProN W3" charset="0"/>
                          <a:sym typeface="Arial" charset="0"/>
                        </a:rPr>
                        <a:t>infinite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2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95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492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Objekti i atributi</a:t>
            </a:r>
            <a:endParaRPr lang="en-US" dirty="0" smtClean="0"/>
          </a:p>
        </p:txBody>
      </p:sp>
      <p:sp>
        <p:nvSpPr>
          <p:cNvPr id="4301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/>
          <a:lstStyle/>
          <a:p>
            <a:pPr eaLnBrk="1" hangingPunct="1"/>
            <a:r>
              <a:rPr lang="sr-Latn-RS" dirty="0" smtClean="0"/>
              <a:t>Atributima se izražavaju dodatne informacije o čvorovima u semantičkoj mreži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Često se izražavaju kao </a:t>
            </a:r>
            <a:r>
              <a:rPr lang="sr-Latn-RS" dirty="0" smtClean="0">
                <a:latin typeface="Arial Italic" charset="0"/>
                <a:cs typeface="Arial Italic" charset="0"/>
                <a:sym typeface="Arial Italic" charset="0"/>
              </a:rPr>
              <a:t>svojstva</a:t>
            </a:r>
            <a:r>
              <a:rPr lang="en-US" dirty="0" smtClean="0"/>
              <a:t> </a:t>
            </a:r>
          </a:p>
          <a:p>
            <a:pPr marL="1066800" lvl="2" eaLnBrk="1" hangingPunct="1"/>
            <a:r>
              <a:rPr lang="sr-Latn-RS" dirty="0" smtClean="0"/>
              <a:t>Kombinacija atributa i vrednosti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Atribut može biti izražen i kao relacija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n</a:t>
            </a:r>
            <a:r>
              <a:rPr lang="en-US" dirty="0" smtClean="0"/>
              <a:t>.</a:t>
            </a:r>
            <a:r>
              <a:rPr lang="sr-Latn-RS" dirty="0" smtClean="0"/>
              <a:t>pr</a:t>
            </a:r>
            <a:r>
              <a:rPr lang="en-US" dirty="0" smtClean="0"/>
              <a:t>. has-attribute</a:t>
            </a:r>
          </a:p>
        </p:txBody>
      </p:sp>
    </p:spTree>
    <p:extLst>
      <p:ext uri="{BB962C8B-B14F-4D97-AF65-F5344CB8AC3E}">
        <p14:creationId xmlns:p14="http://schemas.microsoft.com/office/powerpoint/2010/main" val="3727011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/>
          </p:cNvSpPr>
          <p:nvPr/>
        </p:nvSpPr>
        <p:spPr bwMode="auto">
          <a:xfrm>
            <a:off x="44450" y="6542088"/>
            <a:ext cx="25638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686" bIns="0">
            <a:spAutoFit/>
          </a:bodyPr>
          <a:lstStyle/>
          <a:p>
            <a:pPr marL="38100"/>
            <a:r>
              <a:rPr lang="en-US" sz="1400">
                <a:solidFill>
                  <a:srgbClr val="00FF00"/>
                </a:solidFill>
                <a:latin typeface="Helvetica" charset="0"/>
                <a:cs typeface="Helvetica" charset="0"/>
                <a:sym typeface="Helvetica" charset="0"/>
              </a:rPr>
              <a:t> © 2002-2011 Franz J. Kurfess</a:t>
            </a:r>
          </a:p>
        </p:txBody>
      </p:sp>
      <p:sp>
        <p:nvSpPr>
          <p:cNvPr id="3891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Primer: </a:t>
            </a:r>
            <a:r>
              <a:rPr lang="en-US" dirty="0" err="1" smtClean="0"/>
              <a:t>Semantix</a:t>
            </a:r>
            <a:r>
              <a:rPr lang="en-US" dirty="0" smtClean="0"/>
              <a:t> Net</a:t>
            </a:r>
          </a:p>
        </p:txBody>
      </p:sp>
      <p:sp>
        <p:nvSpPr>
          <p:cNvPr id="38917" name="Oval 4"/>
          <p:cNvSpPr>
            <a:spLocks/>
          </p:cNvSpPr>
          <p:nvPr/>
        </p:nvSpPr>
        <p:spPr bwMode="auto">
          <a:xfrm>
            <a:off x="18669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8" name="Oval 5"/>
          <p:cNvSpPr>
            <a:spLocks/>
          </p:cNvSpPr>
          <p:nvPr/>
        </p:nvSpPr>
        <p:spPr bwMode="auto">
          <a:xfrm>
            <a:off x="7985125" y="36195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val 6"/>
          <p:cNvSpPr>
            <a:spLocks/>
          </p:cNvSpPr>
          <p:nvPr/>
        </p:nvSpPr>
        <p:spPr bwMode="auto">
          <a:xfrm>
            <a:off x="3810000" y="1676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val 7"/>
          <p:cNvSpPr>
            <a:spLocks/>
          </p:cNvSpPr>
          <p:nvPr/>
        </p:nvSpPr>
        <p:spPr bwMode="auto">
          <a:xfrm>
            <a:off x="1333500" y="3887788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8921" name="Group 10"/>
          <p:cNvGrpSpPr>
            <a:grpSpLocks/>
          </p:cNvGrpSpPr>
          <p:nvPr/>
        </p:nvGrpSpPr>
        <p:grpSpPr bwMode="auto">
          <a:xfrm>
            <a:off x="4051300" y="3154363"/>
            <a:ext cx="771525" cy="723900"/>
            <a:chOff x="0" y="0"/>
            <a:chExt cx="486" cy="456"/>
          </a:xfrm>
        </p:grpSpPr>
        <p:sp>
          <p:nvSpPr>
            <p:cNvPr id="38978" name="Oval 8"/>
            <p:cNvSpPr>
              <a:spLocks/>
            </p:cNvSpPr>
            <p:nvPr/>
          </p:nvSpPr>
          <p:spPr bwMode="auto">
            <a:xfrm>
              <a:off x="29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9" name="Rectangle 9"/>
            <p:cNvSpPr>
              <a:spLocks/>
            </p:cNvSpPr>
            <p:nvPr/>
          </p:nvSpPr>
          <p:spPr bwMode="auto">
            <a:xfrm>
              <a:off x="0" y="88"/>
              <a:ext cx="48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Gaul</a:t>
              </a:r>
            </a:p>
          </p:txBody>
        </p:sp>
      </p:grpSp>
      <p:sp>
        <p:nvSpPr>
          <p:cNvPr id="38922" name="Oval 11"/>
          <p:cNvSpPr>
            <a:spLocks/>
          </p:cNvSpPr>
          <p:nvPr/>
        </p:nvSpPr>
        <p:spPr bwMode="auto">
          <a:xfrm>
            <a:off x="2684463" y="5413375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val 12"/>
          <p:cNvSpPr>
            <a:spLocks/>
          </p:cNvSpPr>
          <p:nvPr/>
        </p:nvSpPr>
        <p:spPr bwMode="auto">
          <a:xfrm>
            <a:off x="6748463" y="5334000"/>
            <a:ext cx="533400" cy="533400"/>
          </a:xfrm>
          <a:prstGeom prst="ellipse">
            <a:avLst/>
          </a:prstGeom>
          <a:solidFill>
            <a:srgbClr val="291A1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val 13"/>
          <p:cNvSpPr>
            <a:spLocks/>
          </p:cNvSpPr>
          <p:nvPr/>
        </p:nvSpPr>
        <p:spPr bwMode="auto">
          <a:xfrm>
            <a:off x="6130925" y="1789113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8925" name="AutoShape 14"/>
          <p:cNvCxnSpPr>
            <a:cxnSpLocks noChangeShapeType="1"/>
            <a:stCxn id="38919" idx="0"/>
            <a:endCxn id="38924" idx="0"/>
          </p:cNvCxnSpPr>
          <p:nvPr/>
        </p:nvCxnSpPr>
        <p:spPr bwMode="auto">
          <a:xfrm>
            <a:off x="4076700" y="1943100"/>
            <a:ext cx="2320925" cy="111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6" name="AutoShape 15"/>
          <p:cNvCxnSpPr>
            <a:cxnSpLocks noChangeShapeType="1"/>
          </p:cNvCxnSpPr>
          <p:nvPr/>
        </p:nvCxnSpPr>
        <p:spPr bwMode="auto">
          <a:xfrm>
            <a:off x="4076700" y="1943100"/>
            <a:ext cx="360363" cy="1573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AutoShape 16"/>
          <p:cNvCxnSpPr>
            <a:cxnSpLocks noChangeShapeType="1"/>
            <a:stCxn id="38924" idx="0"/>
            <a:endCxn id="38918" idx="0"/>
          </p:cNvCxnSpPr>
          <p:nvPr/>
        </p:nvCxnSpPr>
        <p:spPr bwMode="auto">
          <a:xfrm>
            <a:off x="6397625" y="2055813"/>
            <a:ext cx="1854200" cy="1830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AutoShape 17"/>
          <p:cNvCxnSpPr>
            <a:cxnSpLocks noChangeShapeType="1"/>
            <a:stCxn id="38918" idx="0"/>
            <a:endCxn id="38923" idx="0"/>
          </p:cNvCxnSpPr>
          <p:nvPr/>
        </p:nvCxnSpPr>
        <p:spPr bwMode="auto">
          <a:xfrm flipH="1">
            <a:off x="7015163" y="3886200"/>
            <a:ext cx="1236662" cy="1714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AutoShape 18"/>
          <p:cNvCxnSpPr>
            <a:cxnSpLocks noChangeShapeType="1"/>
          </p:cNvCxnSpPr>
          <p:nvPr/>
        </p:nvCxnSpPr>
        <p:spPr bwMode="auto">
          <a:xfrm rot="10800000">
            <a:off x="4437063" y="3516313"/>
            <a:ext cx="3814762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AutoShape 19"/>
          <p:cNvCxnSpPr>
            <a:cxnSpLocks noChangeShapeType="1"/>
            <a:stCxn id="38923" idx="0"/>
            <a:endCxn id="38922" idx="0"/>
          </p:cNvCxnSpPr>
          <p:nvPr/>
        </p:nvCxnSpPr>
        <p:spPr bwMode="auto">
          <a:xfrm flipH="1">
            <a:off x="2951163" y="5600700"/>
            <a:ext cx="4064000" cy="79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20"/>
          <p:cNvCxnSpPr>
            <a:cxnSpLocks noChangeShapeType="1"/>
            <a:stCxn id="38922" idx="0"/>
            <a:endCxn id="38920" idx="0"/>
          </p:cNvCxnSpPr>
          <p:nvPr/>
        </p:nvCxnSpPr>
        <p:spPr bwMode="auto">
          <a:xfrm rot="10800000">
            <a:off x="1600200" y="4154488"/>
            <a:ext cx="1350963" cy="1525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21"/>
          <p:cNvCxnSpPr>
            <a:cxnSpLocks noChangeShapeType="1"/>
            <a:stCxn id="38919" idx="0"/>
            <a:endCxn id="38917" idx="0"/>
          </p:cNvCxnSpPr>
          <p:nvPr/>
        </p:nvCxnSpPr>
        <p:spPr bwMode="auto">
          <a:xfrm flipH="1">
            <a:off x="2133600" y="1943100"/>
            <a:ext cx="1943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22"/>
          <p:cNvCxnSpPr>
            <a:cxnSpLocks noChangeShapeType="1"/>
            <a:stCxn id="38920" idx="0"/>
            <a:endCxn id="38917" idx="0"/>
          </p:cNvCxnSpPr>
          <p:nvPr/>
        </p:nvCxnSpPr>
        <p:spPr bwMode="auto">
          <a:xfrm rot="10800000" flipH="1">
            <a:off x="1598613" y="2400300"/>
            <a:ext cx="534987" cy="17541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Rectangle 23"/>
          <p:cNvSpPr>
            <a:spLocks/>
          </p:cNvSpPr>
          <p:nvPr/>
        </p:nvSpPr>
        <p:spPr bwMode="auto">
          <a:xfrm>
            <a:off x="5667375" y="1331913"/>
            <a:ext cx="11017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Astérix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35" name="Rectangle 24"/>
          <p:cNvSpPr>
            <a:spLocks/>
          </p:cNvSpPr>
          <p:nvPr/>
        </p:nvSpPr>
        <p:spPr bwMode="auto">
          <a:xfrm>
            <a:off x="7985125" y="3046413"/>
            <a:ext cx="10175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Obélix</a:t>
            </a:r>
          </a:p>
        </p:txBody>
      </p:sp>
      <p:sp>
        <p:nvSpPr>
          <p:cNvPr id="38936" name="Rectangle 25"/>
          <p:cNvSpPr>
            <a:spLocks/>
          </p:cNvSpPr>
          <p:nvPr/>
        </p:nvSpPr>
        <p:spPr bwMode="auto">
          <a:xfrm>
            <a:off x="6249988" y="5791200"/>
            <a:ext cx="90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Idéfix</a:t>
            </a:r>
          </a:p>
        </p:txBody>
      </p:sp>
      <p:cxnSp>
        <p:nvCxnSpPr>
          <p:cNvPr id="38937" name="AutoShape 26"/>
          <p:cNvCxnSpPr>
            <a:cxnSpLocks noChangeShapeType="1"/>
          </p:cNvCxnSpPr>
          <p:nvPr/>
        </p:nvCxnSpPr>
        <p:spPr bwMode="auto">
          <a:xfrm rot="10800000" flipH="1">
            <a:off x="2951163" y="3516313"/>
            <a:ext cx="1485900" cy="2163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27"/>
          <p:cNvCxnSpPr>
            <a:cxnSpLocks noChangeShapeType="1"/>
          </p:cNvCxnSpPr>
          <p:nvPr/>
        </p:nvCxnSpPr>
        <p:spPr bwMode="auto">
          <a:xfrm rot="10800000">
            <a:off x="6400800" y="4389438"/>
            <a:ext cx="614363" cy="1211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28"/>
          <p:cNvCxnSpPr>
            <a:cxnSpLocks noChangeShapeType="1"/>
          </p:cNvCxnSpPr>
          <p:nvPr/>
        </p:nvCxnSpPr>
        <p:spPr bwMode="auto">
          <a:xfrm flipH="1">
            <a:off x="4437063" y="2055813"/>
            <a:ext cx="1960562" cy="146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29"/>
          <p:cNvCxnSpPr>
            <a:cxnSpLocks noChangeShapeType="1"/>
          </p:cNvCxnSpPr>
          <p:nvPr/>
        </p:nvCxnSpPr>
        <p:spPr bwMode="auto">
          <a:xfrm>
            <a:off x="2133600" y="2400300"/>
            <a:ext cx="2303463" cy="11160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30"/>
          <p:cNvCxnSpPr>
            <a:cxnSpLocks noChangeShapeType="1"/>
          </p:cNvCxnSpPr>
          <p:nvPr/>
        </p:nvCxnSpPr>
        <p:spPr bwMode="auto">
          <a:xfrm rot="10800000" flipH="1">
            <a:off x="1600200" y="3516313"/>
            <a:ext cx="2836863" cy="638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33"/>
          <p:cNvGrpSpPr>
            <a:grpSpLocks/>
          </p:cNvGrpSpPr>
          <p:nvPr/>
        </p:nvGrpSpPr>
        <p:grpSpPr bwMode="auto">
          <a:xfrm>
            <a:off x="6073775" y="4122738"/>
            <a:ext cx="652463" cy="533400"/>
            <a:chOff x="0" y="0"/>
            <a:chExt cx="411" cy="336"/>
          </a:xfrm>
        </p:grpSpPr>
        <p:sp>
          <p:nvSpPr>
            <p:cNvPr id="38976" name="Oval 31"/>
            <p:cNvSpPr>
              <a:spLocks/>
            </p:cNvSpPr>
            <p:nvPr/>
          </p:nvSpPr>
          <p:spPr bwMode="auto">
            <a:xfrm>
              <a:off x="37" y="0"/>
              <a:ext cx="336" cy="336"/>
            </a:xfrm>
            <a:prstGeom prst="ellipse">
              <a:avLst/>
            </a:prstGeom>
            <a:solidFill>
              <a:srgbClr val="5B3D2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Rectangle 32"/>
            <p:cNvSpPr>
              <a:spLocks/>
            </p:cNvSpPr>
            <p:nvPr/>
          </p:nvSpPr>
          <p:spPr bwMode="auto">
            <a:xfrm>
              <a:off x="0" y="28"/>
              <a:ext cx="41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Dog</a:t>
              </a:r>
            </a:p>
          </p:txBody>
        </p:sp>
      </p:grpSp>
      <p:cxnSp>
        <p:nvCxnSpPr>
          <p:cNvPr id="38943" name="AutoShape 34"/>
          <p:cNvCxnSpPr>
            <a:cxnSpLocks noChangeShapeType="1"/>
          </p:cNvCxnSpPr>
          <p:nvPr/>
        </p:nvCxnSpPr>
        <p:spPr bwMode="auto">
          <a:xfrm flipH="1">
            <a:off x="4437063" y="4389438"/>
            <a:ext cx="1963737" cy="582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4" name="Rectangle 35"/>
          <p:cNvSpPr>
            <a:spLocks/>
          </p:cNvSpPr>
          <p:nvPr/>
        </p:nvSpPr>
        <p:spPr bwMode="auto">
          <a:xfrm>
            <a:off x="2495550" y="1143000"/>
            <a:ext cx="20780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Abraracourcix</a:t>
            </a:r>
          </a:p>
        </p:txBody>
      </p:sp>
      <p:sp>
        <p:nvSpPr>
          <p:cNvPr id="38945" name="Rectangle 36"/>
          <p:cNvSpPr>
            <a:spLocks/>
          </p:cNvSpPr>
          <p:nvPr/>
        </p:nvSpPr>
        <p:spPr bwMode="auto">
          <a:xfrm>
            <a:off x="44450" y="4191000"/>
            <a:ext cx="15938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Panoramix</a:t>
            </a:r>
          </a:p>
        </p:txBody>
      </p:sp>
      <p:sp>
        <p:nvSpPr>
          <p:cNvPr id="38946" name="Rectangle 37"/>
          <p:cNvSpPr>
            <a:spLocks/>
          </p:cNvSpPr>
          <p:nvPr/>
        </p:nvSpPr>
        <p:spPr bwMode="auto">
          <a:xfrm>
            <a:off x="1487488" y="5943600"/>
            <a:ext cx="1965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Ordralfabetix</a:t>
            </a:r>
          </a:p>
        </p:txBody>
      </p:sp>
      <p:sp>
        <p:nvSpPr>
          <p:cNvPr id="38947" name="Rectangle 38"/>
          <p:cNvSpPr>
            <a:spLocks/>
          </p:cNvSpPr>
          <p:nvPr/>
        </p:nvSpPr>
        <p:spPr bwMode="auto">
          <a:xfrm>
            <a:off x="377470" y="2261800"/>
            <a:ext cx="1443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8" name="Rectangle 39"/>
          <p:cNvSpPr>
            <a:spLocks/>
          </p:cNvSpPr>
          <p:nvPr/>
        </p:nvSpPr>
        <p:spPr bwMode="auto">
          <a:xfrm rot="-900000">
            <a:off x="2870200" y="373062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49" name="Rectangle 40"/>
          <p:cNvSpPr>
            <a:spLocks/>
          </p:cNvSpPr>
          <p:nvPr/>
        </p:nvSpPr>
        <p:spPr bwMode="auto">
          <a:xfrm rot="1200000">
            <a:off x="2897188" y="2900363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0" name="Rectangle 41"/>
          <p:cNvSpPr>
            <a:spLocks/>
          </p:cNvSpPr>
          <p:nvPr/>
        </p:nvSpPr>
        <p:spPr bwMode="auto">
          <a:xfrm rot="4200000">
            <a:off x="4011613" y="247967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1" name="Rectangle 42"/>
          <p:cNvSpPr>
            <a:spLocks/>
          </p:cNvSpPr>
          <p:nvPr/>
        </p:nvSpPr>
        <p:spPr bwMode="auto">
          <a:xfrm rot="-2280000">
            <a:off x="5194300" y="259238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2" name="Rectangle 43"/>
          <p:cNvSpPr>
            <a:spLocks/>
          </p:cNvSpPr>
          <p:nvPr/>
        </p:nvSpPr>
        <p:spPr bwMode="auto">
          <a:xfrm rot="420000">
            <a:off x="6022975" y="33528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3" name="Rectangle 44"/>
          <p:cNvSpPr>
            <a:spLocks/>
          </p:cNvSpPr>
          <p:nvPr/>
        </p:nvSpPr>
        <p:spPr bwMode="auto">
          <a:xfrm rot="4200000">
            <a:off x="6069013" y="48895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4" name="Rectangle 45"/>
          <p:cNvSpPr>
            <a:spLocks/>
          </p:cNvSpPr>
          <p:nvPr/>
        </p:nvSpPr>
        <p:spPr bwMode="auto">
          <a:xfrm rot="-3480000">
            <a:off x="2932113" y="445293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cxnSp>
        <p:nvCxnSpPr>
          <p:cNvPr id="38955" name="AutoShape 46"/>
          <p:cNvCxnSpPr>
            <a:cxnSpLocks noChangeShapeType="1"/>
            <a:stCxn id="38922" idx="0"/>
            <a:endCxn id="38917" idx="0"/>
          </p:cNvCxnSpPr>
          <p:nvPr/>
        </p:nvCxnSpPr>
        <p:spPr bwMode="auto">
          <a:xfrm rot="10800000">
            <a:off x="2133600" y="2400300"/>
            <a:ext cx="817563" cy="3279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Rectangle 47"/>
          <p:cNvSpPr>
            <a:spLocks/>
          </p:cNvSpPr>
          <p:nvPr/>
        </p:nvSpPr>
        <p:spPr bwMode="auto">
          <a:xfrm>
            <a:off x="4128663" y="5372622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barks-at</a:t>
            </a:r>
          </a:p>
        </p:txBody>
      </p:sp>
      <p:sp>
        <p:nvSpPr>
          <p:cNvPr id="38957" name="Rectangle 48"/>
          <p:cNvSpPr>
            <a:spLocks/>
          </p:cNvSpPr>
          <p:nvPr/>
        </p:nvSpPr>
        <p:spPr bwMode="auto">
          <a:xfrm rot="-3480000">
            <a:off x="6892925" y="443547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takes-care-of</a:t>
            </a:r>
          </a:p>
        </p:txBody>
      </p:sp>
      <p:sp>
        <p:nvSpPr>
          <p:cNvPr id="38958" name="Rectangle 49"/>
          <p:cNvSpPr>
            <a:spLocks/>
          </p:cNvSpPr>
          <p:nvPr/>
        </p:nvSpPr>
        <p:spPr bwMode="auto">
          <a:xfrm rot="2700000">
            <a:off x="6599238" y="2647950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is-friend-of</a:t>
            </a:r>
          </a:p>
        </p:txBody>
      </p:sp>
      <p:sp>
        <p:nvSpPr>
          <p:cNvPr id="38959" name="Rectangle 50"/>
          <p:cNvSpPr>
            <a:spLocks/>
          </p:cNvSpPr>
          <p:nvPr/>
        </p:nvSpPr>
        <p:spPr bwMode="auto">
          <a:xfrm rot="239999">
            <a:off x="4487863" y="152082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0" name="Rectangle 51"/>
          <p:cNvSpPr>
            <a:spLocks/>
          </p:cNvSpPr>
          <p:nvPr/>
        </p:nvSpPr>
        <p:spPr bwMode="auto">
          <a:xfrm rot="-1019999">
            <a:off x="2397125" y="1638300"/>
            <a:ext cx="146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1" name="Rectangle 52"/>
          <p:cNvSpPr>
            <a:spLocks/>
          </p:cNvSpPr>
          <p:nvPr/>
        </p:nvSpPr>
        <p:spPr bwMode="auto">
          <a:xfrm rot="4380001">
            <a:off x="1752600" y="3505200"/>
            <a:ext cx="177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fights-with</a:t>
            </a:r>
          </a:p>
        </p:txBody>
      </p:sp>
      <p:sp>
        <p:nvSpPr>
          <p:cNvPr id="38962" name="Rectangle 53"/>
          <p:cNvSpPr>
            <a:spLocks/>
          </p:cNvSpPr>
          <p:nvPr/>
        </p:nvSpPr>
        <p:spPr bwMode="auto">
          <a:xfrm rot="2639999">
            <a:off x="1401763" y="4953000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sells-to</a:t>
            </a:r>
          </a:p>
        </p:txBody>
      </p:sp>
      <p:sp>
        <p:nvSpPr>
          <p:cNvPr id="38963" name="Rectangle 54"/>
          <p:cNvSpPr>
            <a:spLocks/>
          </p:cNvSpPr>
          <p:nvPr/>
        </p:nvSpPr>
        <p:spPr bwMode="auto">
          <a:xfrm rot="-4380000">
            <a:off x="762000" y="2819400"/>
            <a:ext cx="1714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buys-from</a:t>
            </a:r>
          </a:p>
        </p:txBody>
      </p:sp>
      <p:sp>
        <p:nvSpPr>
          <p:cNvPr id="38964" name="Rectangle 55"/>
          <p:cNvSpPr>
            <a:spLocks/>
          </p:cNvSpPr>
          <p:nvPr/>
        </p:nvSpPr>
        <p:spPr bwMode="auto">
          <a:xfrm rot="-1319999">
            <a:off x="4992688" y="4583113"/>
            <a:ext cx="1333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lives-with</a:t>
            </a:r>
          </a:p>
        </p:txBody>
      </p:sp>
      <p:grpSp>
        <p:nvGrpSpPr>
          <p:cNvPr id="38965" name="Group 58"/>
          <p:cNvGrpSpPr>
            <a:grpSpLocks/>
          </p:cNvGrpSpPr>
          <p:nvPr/>
        </p:nvGrpSpPr>
        <p:grpSpPr bwMode="auto">
          <a:xfrm>
            <a:off x="3881438" y="4610100"/>
            <a:ext cx="1111250" cy="723900"/>
            <a:chOff x="0" y="0"/>
            <a:chExt cx="700" cy="456"/>
          </a:xfrm>
        </p:grpSpPr>
        <p:sp>
          <p:nvSpPr>
            <p:cNvPr id="38974" name="Oval 56"/>
            <p:cNvSpPr>
              <a:spLocks/>
            </p:cNvSpPr>
            <p:nvPr/>
          </p:nvSpPr>
          <p:spPr bwMode="auto">
            <a:xfrm>
              <a:off x="136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Rectangle 57"/>
            <p:cNvSpPr>
              <a:spLocks/>
            </p:cNvSpPr>
            <p:nvPr/>
          </p:nvSpPr>
          <p:spPr bwMode="auto">
            <a:xfrm>
              <a:off x="0" y="88"/>
              <a:ext cx="70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Human</a:t>
              </a:r>
            </a:p>
          </p:txBody>
        </p:sp>
      </p:grpSp>
      <p:cxnSp>
        <p:nvCxnSpPr>
          <p:cNvPr id="38966" name="AutoShape 59"/>
          <p:cNvCxnSpPr>
            <a:cxnSpLocks noChangeShapeType="1"/>
          </p:cNvCxnSpPr>
          <p:nvPr/>
        </p:nvCxnSpPr>
        <p:spPr bwMode="auto">
          <a:xfrm rot="10800000">
            <a:off x="4437063" y="3516313"/>
            <a:ext cx="0" cy="14557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67" name="Rectangle 60"/>
          <p:cNvSpPr>
            <a:spLocks/>
          </p:cNvSpPr>
          <p:nvPr/>
        </p:nvSpPr>
        <p:spPr bwMode="auto">
          <a:xfrm rot="-5400000">
            <a:off x="4146550" y="38481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AKO</a:t>
            </a:r>
          </a:p>
        </p:txBody>
      </p:sp>
      <p:pic>
        <p:nvPicPr>
          <p:cNvPr id="38968" name="Picture 6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8350"/>
            <a:ext cx="16764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70" name="Rectangle 63"/>
          <p:cNvSpPr>
            <a:spLocks/>
          </p:cNvSpPr>
          <p:nvPr/>
        </p:nvSpPr>
        <p:spPr bwMode="auto">
          <a:xfrm>
            <a:off x="3429000" y="6629400"/>
            <a:ext cx="20510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3"/>
              </a:rPr>
              <a:t>[http://www.asterix.tm.fr]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38971" name="Picture 6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50" y="76200"/>
            <a:ext cx="17589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2" name="Picture 6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0"/>
            <a:ext cx="1206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3" name="Picture 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4594225"/>
            <a:ext cx="14335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6" y="5708650"/>
            <a:ext cx="1987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3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62925" cy="47907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Semantička mreža o psima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7515225" cy="494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Semantička mreža o snegu i ledu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54" y="1561718"/>
            <a:ext cx="6943339" cy="485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semantičke mreže </a:t>
            </a:r>
            <a:r>
              <a:rPr lang="en-US" dirty="0" smtClean="0"/>
              <a:t>(</a:t>
            </a:r>
            <a:r>
              <a:rPr lang="sr-Latn-RS" dirty="0" smtClean="0"/>
              <a:t>1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5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 semantičke mreže </a:t>
            </a:r>
            <a:r>
              <a:rPr lang="en-US" dirty="0" smtClean="0"/>
              <a:t>(2</a:t>
            </a:r>
            <a:r>
              <a:rPr lang="en-US" dirty="0"/>
              <a:t>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⇒ </a:t>
            </a:r>
            <a:r>
              <a:rPr lang="sr-Latn-RS" dirty="0" smtClean="0"/>
              <a:t>ptica</a:t>
            </a:r>
            <a:r>
              <a:rPr lang="en-US" dirty="0" smtClean="0"/>
              <a:t> </a:t>
            </a:r>
            <a:r>
              <a:rPr lang="en-US" b="1" dirty="0"/>
              <a:t>is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sr-Latn-RS" dirty="0" smtClean="0"/>
              <a:t>životinja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</a:t>
            </a:r>
            <a:r>
              <a:rPr lang="sr-Latn-RS" dirty="0" smtClean="0"/>
              <a:t>letenje</a:t>
            </a:r>
            <a:r>
              <a:rPr lang="en-US" dirty="0" smtClean="0"/>
              <a:t>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sr-Latn-RS" dirty="0" smtClean="0"/>
              <a:t>način kretanja ptica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</a:t>
            </a:r>
            <a:r>
              <a:rPr lang="en-US" dirty="0" err="1"/>
              <a:t>albatros</a:t>
            </a:r>
            <a:r>
              <a:rPr lang="en-US" dirty="0"/>
              <a:t> </a:t>
            </a:r>
            <a:r>
              <a:rPr lang="en-US" b="1" dirty="0"/>
              <a:t>is a</a:t>
            </a:r>
            <a:r>
              <a:rPr lang="en-US" dirty="0"/>
              <a:t> </a:t>
            </a:r>
            <a:r>
              <a:rPr lang="sr-Latn-RS" dirty="0" smtClean="0"/>
              <a:t>ptica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Albert </a:t>
            </a:r>
            <a:r>
              <a:rPr lang="en-US" b="1" dirty="0"/>
              <a:t>is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albatros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⇒ Ross </a:t>
            </a:r>
            <a:r>
              <a:rPr lang="en-US" b="1" dirty="0"/>
              <a:t>is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dirty="0" err="1" smtClean="0"/>
              <a:t>albatros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i="1" dirty="0"/>
              <a:t>‘</a:t>
            </a:r>
            <a:r>
              <a:rPr lang="en-US" i="1" dirty="0" err="1"/>
              <a:t>is_a</a:t>
            </a:r>
            <a:r>
              <a:rPr lang="en-US" i="1" dirty="0"/>
              <a:t>’ </a:t>
            </a:r>
            <a:r>
              <a:rPr lang="sr-Latn-RS" dirty="0" smtClean="0"/>
              <a:t>se koristi da predstavi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sr-Latn-RS" dirty="0" smtClean="0"/>
              <a:t>Relaciju </a:t>
            </a:r>
            <a:r>
              <a:rPr lang="sr-Latn-RS" i="1" dirty="0" smtClean="0"/>
              <a:t>klase </a:t>
            </a:r>
            <a:r>
              <a:rPr lang="sr-Latn-RS" dirty="0" smtClean="0"/>
              <a:t>objekata</a:t>
            </a:r>
            <a:r>
              <a:rPr lang="en-US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i="1" dirty="0" smtClean="0"/>
              <a:t>super</a:t>
            </a:r>
            <a:r>
              <a:rPr lang="sr-Latn-RS" i="1" dirty="0" smtClean="0"/>
              <a:t>klase</a:t>
            </a:r>
            <a:r>
              <a:rPr lang="en-US" dirty="0" smtClean="0"/>
              <a:t> </a:t>
            </a:r>
            <a:r>
              <a:rPr lang="sr-Latn-RS" dirty="0" smtClean="0"/>
              <a:t>klase</a:t>
            </a:r>
            <a:r>
              <a:rPr lang="en-US" dirty="0" smtClean="0"/>
              <a:t> </a:t>
            </a:r>
            <a:r>
              <a:rPr lang="en-US" dirty="0"/>
              <a:t>(animal </a:t>
            </a:r>
            <a:r>
              <a:rPr lang="sr-Latn-RS" dirty="0" smtClean="0"/>
              <a:t>je</a:t>
            </a:r>
            <a:r>
              <a:rPr lang="en-US" dirty="0" smtClean="0"/>
              <a:t> super</a:t>
            </a:r>
            <a:r>
              <a:rPr lang="sr-Latn-RS" dirty="0" smtClean="0"/>
              <a:t>k</a:t>
            </a:r>
            <a:r>
              <a:rPr lang="en-US" dirty="0" err="1" smtClean="0"/>
              <a:t>las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sr-Latn-RS" dirty="0" smtClean="0"/>
              <a:t>od</a:t>
            </a:r>
            <a:r>
              <a:rPr lang="en-US" dirty="0" smtClean="0"/>
              <a:t> </a:t>
            </a:r>
            <a:r>
              <a:rPr lang="en-US" dirty="0"/>
              <a:t>bird);</a:t>
            </a:r>
          </a:p>
          <a:p>
            <a:pPr lvl="1"/>
            <a:r>
              <a:rPr lang="sr-Latn-RS" dirty="0" smtClean="0"/>
              <a:t>Relaciju </a:t>
            </a:r>
            <a:r>
              <a:rPr lang="en-US" i="1" dirty="0" smtClean="0"/>
              <a:t>instance </a:t>
            </a:r>
            <a:r>
              <a:rPr lang="sr-Latn-RS" dirty="0" smtClean="0"/>
              <a:t>klase</a:t>
            </a:r>
            <a:r>
              <a:rPr lang="en-US" dirty="0" smtClean="0"/>
              <a:t>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sr-Latn-RS" i="1" dirty="0" smtClean="0"/>
              <a:t>klase</a:t>
            </a:r>
            <a:r>
              <a:rPr lang="en-US" i="1" dirty="0" smtClean="0"/>
              <a:t> </a:t>
            </a:r>
            <a:r>
              <a:rPr lang="en-US" dirty="0"/>
              <a:t>(Ross </a:t>
            </a:r>
            <a:r>
              <a:rPr lang="sr-Latn-RS" dirty="0" smtClean="0"/>
              <a:t>je instanca klase</a:t>
            </a:r>
            <a:r>
              <a:rPr lang="en-US" dirty="0" smtClean="0"/>
              <a:t> </a:t>
            </a:r>
            <a:r>
              <a:rPr lang="en-US" dirty="0" err="1" smtClean="0"/>
              <a:t>albatros</a:t>
            </a:r>
            <a:r>
              <a:rPr lang="en-US" dirty="0" smtClean="0"/>
              <a:t>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AF179523-436B-41EB-BA6D-A363D7BD510F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5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Produkciona pravila</a:t>
            </a:r>
            <a:endParaRPr lang="en-US" dirty="0" smtClean="0"/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sr-Latn-RS" dirty="0" smtClean="0"/>
              <a:t>Najčešće se koriste za predstavljanje znanja u ES</a:t>
            </a:r>
            <a:endParaRPr lang="en-US" dirty="0" smtClean="0"/>
          </a:p>
          <a:p>
            <a:pPr eaLnBrk="1" hangingPunct="1"/>
            <a:r>
              <a:rPr lang="sr-Latn-RS" dirty="0" smtClean="0"/>
              <a:t>Formalna varijac</a:t>
            </a:r>
            <a:r>
              <a:rPr lang="en-US" dirty="0" smtClean="0"/>
              <a:t>i</a:t>
            </a:r>
            <a:r>
              <a:rPr lang="sr-Latn-RS" dirty="0" smtClean="0"/>
              <a:t>ja je</a:t>
            </a:r>
            <a:r>
              <a:rPr lang="en-US" dirty="0" smtClean="0"/>
              <a:t> Backus-Naur form</a:t>
            </a:r>
            <a:r>
              <a:rPr lang="sr-Latn-RS" dirty="0" smtClean="0"/>
              <a:t>a</a:t>
            </a:r>
            <a:r>
              <a:rPr lang="en-US" dirty="0" smtClean="0"/>
              <a:t> (BNF)</a:t>
            </a:r>
          </a:p>
          <a:p>
            <a:pPr marL="685800" lvl="1" eaLnBrk="1" hangingPunct="1"/>
            <a:r>
              <a:rPr lang="sr-Latn-RS" dirty="0" smtClean="0"/>
              <a:t>Metajezik za definisanje sintakse jezika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Gramatika je </a:t>
            </a:r>
            <a:r>
              <a:rPr lang="sr-Latn-RS" b="1" dirty="0" smtClean="0"/>
              <a:t>kompletan, nedvosmislen skup produkcionih p</a:t>
            </a:r>
            <a:r>
              <a:rPr lang="en-US" b="1" dirty="0" smtClean="0"/>
              <a:t>r</a:t>
            </a:r>
            <a:r>
              <a:rPr lang="sr-Latn-RS" b="1" dirty="0" smtClean="0"/>
              <a:t>avila za određeni jezik</a:t>
            </a:r>
            <a:endParaRPr lang="en-US" b="1" dirty="0" smtClean="0"/>
          </a:p>
          <a:p>
            <a:pPr marL="685800" lvl="1" eaLnBrk="1" hangingPunct="1"/>
            <a:r>
              <a:rPr lang="sr-Latn-RS" dirty="0" smtClean="0"/>
              <a:t>Stablo parsiranja je grafička reprezentacija rečenice u tom jeziku</a:t>
            </a:r>
            <a:endParaRPr lang="en-US" dirty="0" smtClean="0"/>
          </a:p>
          <a:p>
            <a:pPr marL="685800" lvl="1" eaLnBrk="1" hangingPunct="1"/>
            <a:r>
              <a:rPr lang="sr-Latn-RS" dirty="0" smtClean="0"/>
              <a:t>Daju samo sintaktički opis jezika</a:t>
            </a:r>
            <a:endParaRPr lang="en-US" dirty="0" smtClean="0"/>
          </a:p>
          <a:p>
            <a:pPr marL="968375" lvl="2" eaLnBrk="1" hangingPunct="1"/>
            <a:r>
              <a:rPr lang="sr-Latn-RS" dirty="0" smtClean="0"/>
              <a:t>Ne moraju sve rečenice da budu smislene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607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sr-Latn-RS" b="1" dirty="0" smtClean="0"/>
              <a:t>Konceptni grafovi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1"/>
            <a:ext cx="8229600" cy="3276599"/>
          </a:xfrm>
        </p:spPr>
        <p:txBody>
          <a:bodyPr>
            <a:normAutofit/>
          </a:bodyPr>
          <a:lstStyle/>
          <a:p>
            <a:r>
              <a:rPr lang="sr-Latn-RS" sz="2800" i="1" dirty="0" smtClean="0"/>
              <a:t>Konceptni grafovi</a:t>
            </a:r>
            <a:r>
              <a:rPr lang="en-US" sz="2800" i="1" dirty="0" smtClean="0"/>
              <a:t> </a:t>
            </a:r>
            <a:r>
              <a:rPr lang="sr-Latn-RS" sz="2800" dirty="0"/>
              <a:t> </a:t>
            </a:r>
            <a:r>
              <a:rPr lang="sr-Latn-RS" sz="2800" dirty="0" smtClean="0"/>
              <a:t>su </a:t>
            </a:r>
            <a:r>
              <a:rPr lang="sr-Latn-RS" sz="2800" b="1" dirty="0" smtClean="0"/>
              <a:t>semantičke mreže </a:t>
            </a:r>
            <a:r>
              <a:rPr lang="sr-Latn-RS" sz="2800" dirty="0" smtClean="0"/>
              <a:t>za predstavljanje (jednostavnih) rečenica prirodnog jezika</a:t>
            </a:r>
            <a:endParaRPr lang="en-US" sz="2800" dirty="0"/>
          </a:p>
          <a:p>
            <a:r>
              <a:rPr lang="sr-Latn-RS" sz="2800" dirty="0" smtClean="0"/>
              <a:t>Dva tipa čvorova</a:t>
            </a:r>
            <a:r>
              <a:rPr lang="en-US" sz="2800" dirty="0" smtClean="0"/>
              <a:t>:</a:t>
            </a:r>
            <a:endParaRPr lang="en-US" sz="2800" dirty="0"/>
          </a:p>
          <a:p>
            <a:pPr lvl="1"/>
            <a:r>
              <a:rPr lang="sr-Latn-RS" sz="2400" i="1" dirty="0" smtClean="0"/>
              <a:t>Konceptni čvorovi</a:t>
            </a:r>
            <a:r>
              <a:rPr lang="en-US" sz="2400" i="1" dirty="0" smtClean="0"/>
              <a:t>: </a:t>
            </a:r>
            <a:r>
              <a:rPr lang="sr-Latn-RS" sz="2400" dirty="0" smtClean="0"/>
              <a:t>postoje dva tipa koncepata</a:t>
            </a:r>
            <a:r>
              <a:rPr lang="en-US" sz="2400" dirty="0" smtClean="0"/>
              <a:t>, individual</a:t>
            </a:r>
            <a:r>
              <a:rPr lang="sr-Latn-RS" sz="2400" dirty="0" smtClean="0"/>
              <a:t>ni</a:t>
            </a:r>
            <a:r>
              <a:rPr lang="en-US" sz="2400" dirty="0" smtClean="0"/>
              <a:t> </a:t>
            </a:r>
            <a:r>
              <a:rPr lang="sr-Latn-RS" sz="2400" dirty="0" smtClean="0"/>
              <a:t>koncepti i </a:t>
            </a:r>
            <a:r>
              <a:rPr lang="en-US" sz="2400" dirty="0" err="1" smtClean="0"/>
              <a:t>generi</a:t>
            </a:r>
            <a:r>
              <a:rPr lang="sr-Latn-RS" sz="2400" dirty="0" smtClean="0"/>
              <a:t>čki koncepti</a:t>
            </a:r>
            <a:endParaRPr lang="en-US" sz="2400" dirty="0"/>
          </a:p>
          <a:p>
            <a:pPr lvl="1"/>
            <a:r>
              <a:rPr lang="sr-Latn-RS" sz="2400" i="1" dirty="0" smtClean="0"/>
              <a:t>Relacioni čvorovi</a:t>
            </a:r>
            <a:r>
              <a:rPr lang="en-US" sz="2400" i="1" dirty="0" smtClean="0"/>
              <a:t>: </a:t>
            </a:r>
            <a:r>
              <a:rPr lang="sr-Latn-RS" sz="2400" b="1" dirty="0" smtClean="0"/>
              <a:t>binarne</a:t>
            </a:r>
            <a:r>
              <a:rPr lang="sr-Latn-RS" sz="2400" dirty="0" smtClean="0"/>
              <a:t> relacije među konceptima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58058"/>
            <a:ext cx="5410200" cy="2030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407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Kauzalne relacije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Kauzalna relacija </a:t>
            </a:r>
            <a:r>
              <a:rPr lang="en-US" dirty="0" smtClean="0"/>
              <a:t>“</a:t>
            </a:r>
            <a:r>
              <a:rPr lang="sr-Latn-RS" dirty="0" smtClean="0"/>
              <a:t>jealous</a:t>
            </a:r>
            <a:r>
              <a:rPr lang="en-US" dirty="0" smtClean="0"/>
              <a:t>”</a:t>
            </a:r>
            <a:r>
              <a:rPr lang="sr-Latn-RS" i="1" dirty="0" smtClean="0"/>
              <a:t> </a:t>
            </a:r>
            <a:r>
              <a:rPr lang="sr-Latn-RS" dirty="0" smtClean="0"/>
              <a:t> kao primer</a:t>
            </a:r>
            <a:endParaRPr lang="en-US" dirty="0"/>
          </a:p>
          <a:p>
            <a:pPr lvl="1"/>
            <a:r>
              <a:rPr lang="en-US" i="1" dirty="0" smtClean="0"/>
              <a:t>Bob </a:t>
            </a:r>
            <a:r>
              <a:rPr lang="en-US" dirty="0"/>
              <a:t>likes </a:t>
            </a:r>
            <a:r>
              <a:rPr lang="en-US" i="1" dirty="0"/>
              <a:t>Mary</a:t>
            </a:r>
          </a:p>
          <a:p>
            <a:pPr lvl="1"/>
            <a:r>
              <a:rPr lang="en-US" i="1" dirty="0" smtClean="0"/>
              <a:t>Bill </a:t>
            </a:r>
            <a:r>
              <a:rPr lang="en-US" dirty="0"/>
              <a:t>likes </a:t>
            </a:r>
            <a:r>
              <a:rPr lang="en-US" i="1" dirty="0"/>
              <a:t>Mary</a:t>
            </a:r>
          </a:p>
          <a:p>
            <a:pPr lvl="1"/>
            <a:r>
              <a:rPr lang="en-US" i="1" dirty="0" smtClean="0"/>
              <a:t>Mary </a:t>
            </a:r>
            <a:r>
              <a:rPr lang="en-US" dirty="0"/>
              <a:t>likes </a:t>
            </a:r>
            <a:r>
              <a:rPr lang="en-US" i="1" dirty="0"/>
              <a:t>Bob</a:t>
            </a:r>
          </a:p>
          <a:p>
            <a:pPr lvl="1"/>
            <a:r>
              <a:rPr lang="en-US" dirty="0" smtClean="0"/>
              <a:t>(</a:t>
            </a:r>
            <a:r>
              <a:rPr lang="en-US" b="1" dirty="0"/>
              <a:t>causes </a:t>
            </a:r>
            <a:r>
              <a:rPr lang="en-US" dirty="0"/>
              <a:t>(</a:t>
            </a:r>
            <a:r>
              <a:rPr lang="en-US" i="1" dirty="0"/>
              <a:t>Mary </a:t>
            </a:r>
            <a:r>
              <a:rPr lang="en-US" dirty="0"/>
              <a:t>likes </a:t>
            </a:r>
            <a:r>
              <a:rPr lang="en-US" i="1" dirty="0"/>
              <a:t>Bob</a:t>
            </a:r>
            <a:r>
              <a:rPr lang="en-US" dirty="0"/>
              <a:t>) (</a:t>
            </a:r>
            <a:r>
              <a:rPr lang="en-US" i="1" dirty="0"/>
              <a:t>Bill </a:t>
            </a:r>
            <a:r>
              <a:rPr lang="en-US" dirty="0"/>
              <a:t>to be </a:t>
            </a:r>
            <a:r>
              <a:rPr lang="en-US" dirty="0" smtClean="0"/>
              <a:t>jealous of </a:t>
            </a:r>
            <a:r>
              <a:rPr lang="en-US" i="1" dirty="0"/>
              <a:t>Bob</a:t>
            </a:r>
            <a:r>
              <a:rPr lang="en-US" dirty="0"/>
              <a:t>))</a:t>
            </a:r>
          </a:p>
          <a:p>
            <a:pPr lvl="1"/>
            <a:r>
              <a:rPr lang="en-US" dirty="0" smtClean="0"/>
              <a:t>(</a:t>
            </a:r>
            <a:r>
              <a:rPr lang="en-US" b="1" dirty="0"/>
              <a:t>causes </a:t>
            </a:r>
            <a:r>
              <a:rPr lang="en-US" dirty="0"/>
              <a:t>(</a:t>
            </a:r>
            <a:r>
              <a:rPr lang="en-US" i="1" dirty="0"/>
              <a:t>Bill </a:t>
            </a:r>
            <a:r>
              <a:rPr lang="en-US" dirty="0"/>
              <a:t>likes </a:t>
            </a:r>
            <a:r>
              <a:rPr lang="en-US" i="1" dirty="0"/>
              <a:t>Mary</a:t>
            </a:r>
            <a:r>
              <a:rPr lang="en-US" dirty="0"/>
              <a:t>) (</a:t>
            </a:r>
            <a:r>
              <a:rPr lang="en-US" i="1" dirty="0"/>
              <a:t>Bill </a:t>
            </a:r>
            <a:r>
              <a:rPr lang="en-US" dirty="0"/>
              <a:t>to be </a:t>
            </a:r>
            <a:r>
              <a:rPr lang="en-US" dirty="0" smtClean="0"/>
              <a:t>jealous of </a:t>
            </a:r>
            <a:r>
              <a:rPr lang="en-US" i="1" dirty="0"/>
              <a:t>Bob</a:t>
            </a:r>
            <a:r>
              <a:rPr lang="en-US" dirty="0"/>
              <a:t>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19600" y="2438400"/>
            <a:ext cx="3124200" cy="1015663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Italic </a:t>
            </a:r>
            <a:r>
              <a:rPr lang="en-US" sz="2000" dirty="0" smtClean="0"/>
              <a:t>= </a:t>
            </a:r>
            <a:r>
              <a:rPr lang="en-US" sz="2000" dirty="0" err="1" smtClean="0"/>
              <a:t>Entiteti</a:t>
            </a:r>
            <a:endParaRPr lang="en-US" sz="2000" dirty="0" smtClean="0"/>
          </a:p>
          <a:p>
            <a:r>
              <a:rPr lang="sr-Latn-RS" sz="2000" u="sng" dirty="0" smtClean="0"/>
              <a:t>Podvučeno</a:t>
            </a:r>
            <a:r>
              <a:rPr lang="sr-Latn-RS" sz="2000" dirty="0" smtClean="0"/>
              <a:t> = Akcije</a:t>
            </a:r>
          </a:p>
          <a:p>
            <a:r>
              <a:rPr lang="sr-Latn-RS" sz="2000" b="1" dirty="0" smtClean="0"/>
              <a:t>Bold </a:t>
            </a:r>
            <a:r>
              <a:rPr lang="sr-Latn-RS" sz="2000" dirty="0" smtClean="0"/>
              <a:t>= Relacije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6242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85104"/>
            <a:ext cx="6629400" cy="4815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Kau</a:t>
            </a:r>
            <a:r>
              <a:rPr lang="sr-Latn-RS" dirty="0" smtClean="0"/>
              <a:t>zalna s</a:t>
            </a:r>
            <a:r>
              <a:rPr lang="en-US" dirty="0" err="1" smtClean="0"/>
              <a:t>emanti</a:t>
            </a:r>
            <a:r>
              <a:rPr lang="sr-Latn-RS" dirty="0" smtClean="0"/>
              <a:t>č</a:t>
            </a:r>
            <a:r>
              <a:rPr lang="en-US" dirty="0" err="1" smtClean="0"/>
              <a:t>ka</a:t>
            </a:r>
            <a:r>
              <a:rPr lang="en-US" dirty="0" smtClean="0"/>
              <a:t> </a:t>
            </a:r>
            <a:r>
              <a:rPr lang="en-US" dirty="0" err="1" smtClean="0"/>
              <a:t>mre</a:t>
            </a:r>
            <a:r>
              <a:rPr lang="sr-Latn-RS" dirty="0"/>
              <a:t>ž</a:t>
            </a:r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39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Relacije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Bez relacija, znanje je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</a:t>
            </a:r>
            <a:r>
              <a:rPr lang="sr-Latn-R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uređena kolekcija činjenica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sr-Latn-RS" dirty="0" smtClean="0"/>
              <a:t>Rasuđivanje o tim činjenicama nije od velikog interesa</a:t>
            </a:r>
            <a:endParaRPr lang="en-US" dirty="0"/>
          </a:p>
          <a:p>
            <a:pPr lvl="2"/>
            <a:r>
              <a:rPr lang="sr-Latn-RS" b="1" dirty="0" smtClean="0"/>
              <a:t>Moguće je induktivno </a:t>
            </a:r>
            <a:r>
              <a:rPr lang="sr-Latn-RS" b="1" dirty="0"/>
              <a:t>rasuđivanje</a:t>
            </a:r>
            <a:r>
              <a:rPr lang="sr-Latn-RS" dirty="0"/>
              <a:t> (od konkretnog ka opštem) </a:t>
            </a:r>
            <a:endParaRPr lang="en-US" dirty="0"/>
          </a:p>
          <a:p>
            <a:r>
              <a:rPr lang="sr-Latn-RS" dirty="0" smtClean="0"/>
              <a:t>Relacije izražavaju</a:t>
            </a:r>
            <a:r>
              <a:rPr lang="en-US" dirty="0" smtClean="0"/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</a:t>
            </a:r>
            <a:r>
              <a:rPr lang="sr-Latn-R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</a:t>
            </a:r>
            <a:r>
              <a:rPr lang="sr-Latn-R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</a:t>
            </a:r>
            <a:r>
              <a:rPr lang="en-US" dirty="0" smtClean="0"/>
              <a:t> </a:t>
            </a:r>
            <a:r>
              <a:rPr lang="sr-Latn-RS" dirty="0" smtClean="0"/>
              <a:t>kolekcije činjenica</a:t>
            </a:r>
            <a:endParaRPr lang="en-US" dirty="0"/>
          </a:p>
          <a:p>
            <a:pPr lvl="1"/>
            <a:r>
              <a:rPr lang="sr-Latn-RS" dirty="0" smtClean="0"/>
              <a:t>To omogućuje generisanje novog smislenog znanja</a:t>
            </a:r>
            <a:endParaRPr lang="en-US" dirty="0"/>
          </a:p>
          <a:p>
            <a:pPr lvl="2"/>
            <a:r>
              <a:rPr lang="sr-Latn-RS" dirty="0" smtClean="0"/>
              <a:t>Generisanje novih činjenica</a:t>
            </a:r>
            <a:endParaRPr lang="en-US" dirty="0"/>
          </a:p>
          <a:p>
            <a:pPr lvl="2"/>
            <a:r>
              <a:rPr lang="sr-Latn-RS" dirty="0" smtClean="0"/>
              <a:t>Generisanje novih relacija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15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Tipovi relacija</a:t>
            </a:r>
            <a:endParaRPr lang="en-US" dirty="0" smtClean="0"/>
          </a:p>
        </p:txBody>
      </p:sp>
      <p:sp>
        <p:nvSpPr>
          <p:cNvPr id="41989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70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dirty="0" smtClean="0"/>
              <a:t>Relacije se mogu (formalno gledano) proizvoljno definisati</a:t>
            </a:r>
            <a:endParaRPr lang="en-US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dirty="0" smtClean="0"/>
              <a:t>Omogućena je velika fleksibilnost ALI....</a:t>
            </a:r>
            <a:endParaRPr lang="en-US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dirty="0" smtClean="0"/>
              <a:t>ALI za rezonovanje, </a:t>
            </a:r>
            <a:r>
              <a:rPr lang="sr-Latn-R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mehanizam rezonovanja mora da zna kako se relacije mogu iskoristiti za generisanje novog znanja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 smtClean="0"/>
              <a:t>Možda se metode zaključivanja moraju specificirati za svaku relaciju</a:t>
            </a: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 smtClean="0"/>
              <a:t>Osnovna ideja tehnologija za reprezentovanje znanja u </a:t>
            </a:r>
            <a:r>
              <a:rPr lang="sr-Latn-RS" b="1" dirty="0" smtClean="0"/>
              <a:t>Semantičkom Webu</a:t>
            </a:r>
            <a:r>
              <a:rPr lang="sr-Latn-RS" dirty="0" smtClean="0"/>
              <a:t> je da se </a:t>
            </a:r>
            <a:r>
              <a:rPr lang="sr-Latn-RS" b="1" dirty="0" smtClean="0"/>
              <a:t>definiše skup relacija sa predefinisanom semantikom</a:t>
            </a:r>
            <a:r>
              <a:rPr lang="sr-Latn-RS" dirty="0" smtClean="0"/>
              <a:t> (relacija za koje je hardkodovano kako će se rezonovati kada se koriste), a da se </a:t>
            </a:r>
            <a:r>
              <a:rPr lang="sr-Latn-RS" b="1" dirty="0" smtClean="0"/>
              <a:t>semantika iskaza izvodi iz ovih predefinisanih konstrukata</a:t>
            </a:r>
            <a:r>
              <a:rPr lang="sr-Latn-RS" dirty="0" smtClean="0"/>
              <a:t>. Time je omogućeno reprezentovanje implicitnog znanja.</a:t>
            </a:r>
            <a:endParaRPr lang="en-US" dirty="0" smtClean="0"/>
          </a:p>
          <a:p>
            <a:pPr eaLnBrk="1" hangingPunct="1">
              <a:lnSpc>
                <a:spcPct val="90000"/>
              </a:lnSpc>
            </a:pPr>
            <a:r>
              <a:rPr lang="sr-Latn-RS" dirty="0" smtClean="0"/>
              <a:t>Često korišćene relacije</a:t>
            </a:r>
            <a:endParaRPr lang="en-US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en-US" dirty="0" smtClean="0"/>
              <a:t>IS-A </a:t>
            </a:r>
            <a:r>
              <a:rPr lang="sr-Latn-RS" dirty="0" smtClean="0"/>
              <a:t>(typeOf)</a:t>
            </a:r>
            <a:endParaRPr lang="en-US" dirty="0" smtClean="0"/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 smtClean="0"/>
              <a:t>Povezuje instancu sa klasom</a:t>
            </a:r>
            <a:endParaRPr lang="en-US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en-US" dirty="0" smtClean="0"/>
              <a:t>AKO (a-kind-of</a:t>
            </a:r>
            <a:r>
              <a:rPr lang="sr-Latn-RS" dirty="0" smtClean="0"/>
              <a:t>, subClassOf</a:t>
            </a:r>
            <a:r>
              <a:rPr lang="en-US" dirty="0" smtClean="0"/>
              <a:t>)</a:t>
            </a:r>
          </a:p>
          <a:p>
            <a:pPr marL="1066800" lvl="2" eaLnBrk="1" hangingPunct="1">
              <a:lnSpc>
                <a:spcPct val="90000"/>
              </a:lnSpc>
            </a:pPr>
            <a:r>
              <a:rPr lang="sr-Latn-RS" dirty="0" smtClean="0"/>
              <a:t>Povezuje klasu </a:t>
            </a:r>
            <a:r>
              <a:rPr lang="en-US" dirty="0" smtClean="0"/>
              <a:t>(</a:t>
            </a:r>
            <a:r>
              <a:rPr lang="sr-Latn-RS" dirty="0" smtClean="0"/>
              <a:t>podklasu</a:t>
            </a:r>
            <a:r>
              <a:rPr lang="en-US" dirty="0" smtClean="0"/>
              <a:t>) </a:t>
            </a:r>
            <a:r>
              <a:rPr lang="sr-Latn-RS" dirty="0" smtClean="0"/>
              <a:t>sa drugom klasom</a:t>
            </a:r>
            <a:r>
              <a:rPr lang="en-US" dirty="0" smtClean="0"/>
              <a:t>(super</a:t>
            </a:r>
            <a:r>
              <a:rPr lang="sr-Latn-RS" dirty="0" smtClean="0"/>
              <a:t>kla</a:t>
            </a:r>
            <a:r>
              <a:rPr lang="en-US" dirty="0" smtClean="0"/>
              <a:t>s</a:t>
            </a:r>
            <a:r>
              <a:rPr lang="sr-Latn-RS" dirty="0" smtClean="0"/>
              <a:t>a</a:t>
            </a:r>
            <a:r>
              <a:rPr lang="en-US" dirty="0" smtClean="0"/>
              <a:t>)</a:t>
            </a:r>
            <a:endParaRPr lang="sr-Latn-RS" dirty="0" smtClean="0"/>
          </a:p>
          <a:p>
            <a:pPr lvl="1"/>
            <a:r>
              <a:rPr lang="en-US" dirty="0"/>
              <a:t>HAS, </a:t>
            </a:r>
            <a:r>
              <a:rPr lang="en-US" dirty="0" smtClean="0"/>
              <a:t>has-a</a:t>
            </a:r>
            <a:endParaRPr lang="en-US" dirty="0"/>
          </a:p>
          <a:p>
            <a:pPr lvl="2"/>
            <a:r>
              <a:rPr lang="sr-Latn-RS" dirty="0"/>
              <a:t>Deo prema celini (inverzno od part-of)</a:t>
            </a:r>
            <a:endParaRPr lang="en-US" dirty="0"/>
          </a:p>
          <a:p>
            <a:pPr lvl="2"/>
            <a:r>
              <a:rPr lang="sr-Latn-RS" dirty="0"/>
              <a:t>Atribut objekta ili klase</a:t>
            </a:r>
            <a:endParaRPr lang="en-US" dirty="0"/>
          </a:p>
          <a:p>
            <a:pPr marL="1066800" lvl="2" eaLnBrk="1" hangingPunct="1"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8939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sr-Latn-RS" dirty="0" smtClean="0"/>
              <a:t>OWL DL semantika</a:t>
            </a:r>
            <a:endParaRPr lang="en-GB" dirty="0"/>
          </a:p>
        </p:txBody>
      </p:sp>
      <p:pic>
        <p:nvPicPr>
          <p:cNvPr id="1026" name="Picture 2" descr="http://www.obitko.com/tutorials/ontologies-semantic-web/images/owl-dl-axiom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466724"/>
            <a:ext cx="4638675" cy="623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797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Predstavljanje nebinarnih relacija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sr-Latn-RS" dirty="0" smtClean="0"/>
              <a:t>Lako se vidi kako se binarne relacije mogu predstaviti putem semantičke mreže</a:t>
            </a:r>
            <a:endParaRPr lang="en-US" dirty="0"/>
          </a:p>
          <a:p>
            <a:r>
              <a:rPr lang="sr-Latn-RS" dirty="0" smtClean="0"/>
              <a:t>Ali šta je sa nebinarnim relacijama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i="1" dirty="0"/>
              <a:t>give (john,mary,book32)</a:t>
            </a:r>
            <a:r>
              <a:rPr lang="en-US" dirty="0"/>
              <a:t>”</a:t>
            </a:r>
          </a:p>
          <a:p>
            <a:pPr lvl="2"/>
            <a:r>
              <a:rPr lang="sr-Latn-RS" dirty="0" smtClean="0"/>
              <a:t>Realcija</a:t>
            </a:r>
            <a:r>
              <a:rPr lang="en-US" dirty="0" smtClean="0"/>
              <a:t> </a:t>
            </a:r>
            <a:r>
              <a:rPr lang="en-US" dirty="0"/>
              <a:t>“give” </a:t>
            </a:r>
            <a:r>
              <a:rPr lang="sr-Latn-RS" dirty="0" smtClean="0"/>
              <a:t>je ternarna</a:t>
            </a:r>
            <a:endParaRPr lang="en-US" dirty="0"/>
          </a:p>
          <a:p>
            <a:pPr lvl="2"/>
            <a:r>
              <a:rPr lang="sr-Latn-RS" dirty="0" smtClean="0"/>
              <a:t>Ona uključuje davaoca, primaoca i objekat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en-US" i="1" dirty="0"/>
              <a:t>Mike is John’s and Jim’s </a:t>
            </a:r>
            <a:r>
              <a:rPr lang="en-US" b="1" i="1" dirty="0"/>
              <a:t>advisor</a:t>
            </a:r>
            <a:r>
              <a:rPr lang="en-US" i="1" dirty="0"/>
              <a:t>. </a:t>
            </a:r>
            <a:r>
              <a:rPr lang="en-US" b="1" i="1" dirty="0"/>
              <a:t>He</a:t>
            </a:r>
            <a:r>
              <a:rPr lang="en-US" i="1" dirty="0"/>
              <a:t> advised </a:t>
            </a:r>
            <a:r>
              <a:rPr lang="en-US" b="1" i="1" dirty="0"/>
              <a:t>John</a:t>
            </a:r>
            <a:r>
              <a:rPr lang="en-US" i="1" dirty="0"/>
              <a:t> </a:t>
            </a:r>
            <a:r>
              <a:rPr lang="en-US" i="1" dirty="0" smtClean="0"/>
              <a:t>to</a:t>
            </a:r>
            <a:r>
              <a:rPr lang="sr-Latn-RS" i="1" dirty="0" smtClean="0"/>
              <a:t> </a:t>
            </a:r>
            <a:r>
              <a:rPr lang="en-US" i="1" dirty="0" smtClean="0"/>
              <a:t>take </a:t>
            </a:r>
            <a:r>
              <a:rPr lang="en-US" i="1" dirty="0"/>
              <a:t>a </a:t>
            </a:r>
            <a:r>
              <a:rPr lang="en-US" b="1" i="1" dirty="0"/>
              <a:t>statistics course</a:t>
            </a:r>
            <a:r>
              <a:rPr lang="en-US" i="1" dirty="0"/>
              <a:t> and </a:t>
            </a:r>
            <a:r>
              <a:rPr lang="en-US" b="1" i="1" dirty="0"/>
              <a:t>Jim</a:t>
            </a:r>
            <a:r>
              <a:rPr lang="en-US" i="1" dirty="0"/>
              <a:t> a </a:t>
            </a:r>
            <a:r>
              <a:rPr lang="en-US" b="1" i="1" dirty="0"/>
              <a:t>physics course</a:t>
            </a:r>
            <a:r>
              <a:rPr lang="en-US" dirty="0"/>
              <a:t>”</a:t>
            </a:r>
          </a:p>
          <a:p>
            <a:pPr lvl="2"/>
            <a:r>
              <a:rPr lang="en-US" dirty="0" err="1" smtClean="0"/>
              <a:t>Rela</a:t>
            </a:r>
            <a:r>
              <a:rPr lang="sr-Latn-RS" dirty="0" smtClean="0"/>
              <a:t>cija</a:t>
            </a:r>
            <a:r>
              <a:rPr lang="en-US" dirty="0" smtClean="0"/>
              <a:t> </a:t>
            </a:r>
            <a:r>
              <a:rPr lang="en-US" dirty="0"/>
              <a:t>“advisor” </a:t>
            </a:r>
            <a:r>
              <a:rPr lang="sr-Latn-RS" dirty="0" smtClean="0"/>
              <a:t>ternarna</a:t>
            </a:r>
            <a:endParaRPr lang="en-US" dirty="0"/>
          </a:p>
          <a:p>
            <a:pPr lvl="2"/>
            <a:r>
              <a:rPr lang="sr-Latn-RS" dirty="0" smtClean="0"/>
              <a:t>Ona uključuje savetnika, studenta i kurs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35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Predstavljanje nebinarnih relacija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Problem se rešava tako što se </a:t>
            </a:r>
            <a:r>
              <a:rPr lang="en-US" dirty="0" smtClean="0"/>
              <a:t>“</a:t>
            </a:r>
            <a:r>
              <a:rPr lang="sr-Latn-RS" dirty="0" smtClean="0"/>
              <a:t>relacija pretvori u objekat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sr-Latn-RS" dirty="0" smtClean="0"/>
              <a:t>To je primer nečega što logičari zovu </a:t>
            </a:r>
            <a:r>
              <a:rPr lang="en-US" dirty="0" smtClean="0"/>
              <a:t>“</a:t>
            </a:r>
            <a:r>
              <a:rPr lang="en-US" dirty="0" err="1" smtClean="0"/>
              <a:t>reifi</a:t>
            </a:r>
            <a:r>
              <a:rPr lang="sr-Latn-RS" dirty="0" smtClean="0"/>
              <a:t>kacija</a:t>
            </a:r>
            <a:r>
              <a:rPr lang="en-US" dirty="0" smtClean="0"/>
              <a:t>”</a:t>
            </a:r>
            <a:r>
              <a:rPr lang="sr-Latn-RS" dirty="0" smtClean="0"/>
              <a:t> (res, rei (lat.) – stvar)</a:t>
            </a:r>
            <a:endParaRPr lang="en-US" dirty="0"/>
          </a:p>
          <a:p>
            <a:pPr lvl="1"/>
            <a:r>
              <a:rPr lang="en-US" dirty="0" err="1" smtClean="0"/>
              <a:t>reif</a:t>
            </a:r>
            <a:r>
              <a:rPr lang="sr-Latn-RS" dirty="0" smtClean="0"/>
              <a:t>ikuj</a:t>
            </a:r>
            <a:r>
              <a:rPr lang="en-US" dirty="0" smtClean="0"/>
              <a:t> </a:t>
            </a:r>
            <a:r>
              <a:rPr lang="en-US" dirty="0"/>
              <a:t>: </a:t>
            </a:r>
            <a:r>
              <a:rPr lang="sr-Latn-RS" dirty="0" smtClean="0"/>
              <a:t>smatraj apstraktan koncept za realan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343400"/>
            <a:ext cx="6096000" cy="202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3836" y="6096000"/>
            <a:ext cx="8521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sr-Latn-RS" sz="3200" dirty="0"/>
              <a:t>Posmatramo konkretnu instancu davanja knjige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6651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69" y="1219200"/>
            <a:ext cx="8656893" cy="438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Predstavljanje nebinarnih relacija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6424" y="6096000"/>
            <a:ext cx="8668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dirty="0"/>
              <a:t>Posmatramo </a:t>
            </a:r>
            <a:r>
              <a:rPr lang="sr-Latn-RS" sz="2800" dirty="0" smtClean="0"/>
              <a:t>instance davanja saveta (advise_1 i advise_2)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4562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Semantičke mreže u </a:t>
            </a:r>
            <a:r>
              <a:rPr lang="en-US" dirty="0" smtClean="0"/>
              <a:t>Prolog</a:t>
            </a:r>
            <a:r>
              <a:rPr lang="sr-Latn-RS" dirty="0" smtClean="0"/>
              <a:t>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Znanje predstavljeno semantičkom mrežom može se lako konvertovati u </a:t>
            </a:r>
            <a:r>
              <a:rPr lang="en-US" dirty="0" smtClean="0"/>
              <a:t>Prolog program</a:t>
            </a:r>
            <a:r>
              <a:rPr lang="sr-Latn-RS" dirty="0" smtClean="0"/>
              <a:t>, na primer:</a:t>
            </a:r>
            <a:endParaRPr lang="en-US" dirty="0"/>
          </a:p>
          <a:p>
            <a:pPr marL="45720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hawk,bird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bird,fly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lang="sr-Latn-R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has_property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y,z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sr-Latn-R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(x,y)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),!.</a:t>
            </a:r>
          </a:p>
          <a:p>
            <a:pPr marL="457200" lvl="1" indent="0">
              <a:buNone/>
            </a:pP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:-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x,w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chain_isa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w,y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05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3A2F9D57-7F6A-4ECE-A7AE-CAA04E42B5A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6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 </a:t>
            </a:r>
            <a:r>
              <a:rPr lang="en-US" dirty="0" smtClean="0"/>
              <a:t> 1</a:t>
            </a:r>
            <a:r>
              <a:rPr lang="sr-Latn-RS" dirty="0" smtClean="0"/>
              <a:t>: </a:t>
            </a:r>
            <a:r>
              <a:rPr lang="en-US" dirty="0" smtClean="0"/>
              <a:t> </a:t>
            </a:r>
            <a:r>
              <a:rPr lang="sr-Latn-RS" dirty="0" smtClean="0"/>
              <a:t>produkciona pravila</a:t>
            </a:r>
            <a:endParaRPr lang="en-US" dirty="0" smtClean="0"/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Za podskup engleskog jezika</a:t>
            </a:r>
            <a:endParaRPr lang="en-US" dirty="0" smtClean="0"/>
          </a:p>
        </p:txBody>
      </p:sp>
      <p:grpSp>
        <p:nvGrpSpPr>
          <p:cNvPr id="27655" name="Group 9"/>
          <p:cNvGrpSpPr>
            <a:grpSpLocks/>
          </p:cNvGrpSpPr>
          <p:nvPr/>
        </p:nvGrpSpPr>
        <p:grpSpPr bwMode="auto">
          <a:xfrm>
            <a:off x="609600" y="2444318"/>
            <a:ext cx="7696200" cy="1981200"/>
            <a:chOff x="0" y="0"/>
            <a:chExt cx="5568" cy="1248"/>
          </a:xfrm>
        </p:grpSpPr>
        <p:sp>
          <p:nvSpPr>
            <p:cNvPr id="27656" name="Rectangle 7"/>
            <p:cNvSpPr>
              <a:spLocks/>
            </p:cNvSpPr>
            <p:nvPr/>
          </p:nvSpPr>
          <p:spPr bwMode="auto">
            <a:xfrm>
              <a:off x="0" y="0"/>
              <a:ext cx="5568" cy="12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657" name="Rectangle 8"/>
            <p:cNvSpPr>
              <a:spLocks/>
            </p:cNvSpPr>
            <p:nvPr/>
          </p:nvSpPr>
          <p:spPr bwMode="auto">
            <a:xfrm>
              <a:off x="496" y="120"/>
              <a:ext cx="3582" cy="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&lt;sentence&gt;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subject&gt; &lt;verb&gt; &lt;object&gt; &lt;modifier&gt;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&lt;subject&gt;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&lt;noun&gt;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&lt;object&gt;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noun&gt;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&lt;noun&gt;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man 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| woman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&lt;verb&gt;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     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loves 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| hates | marries | divorces</a:t>
              </a:r>
            </a:p>
            <a:p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&lt;modifier&gt;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-&gt; </a:t>
              </a:r>
              <a:r>
                <a:rPr lang="sr-Latn-R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 </a:t>
              </a:r>
              <a:r>
                <a:rPr lang="en-US" sz="1600" dirty="0" smtClean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a </a:t>
              </a:r>
              <a:r>
                <a:rPr lang="en-US" sz="1600" dirty="0">
                  <a:solidFill>
                    <a:schemeClr val="tx1"/>
                  </a:solidFill>
                  <a:latin typeface="News Gothic MT" charset="0"/>
                  <a:ea typeface="News Gothic MT" charset="0"/>
                  <a:cs typeface="News Gothic MT" charset="0"/>
                  <a:sym typeface="News Gothic MT" charset="0"/>
                </a:rPr>
                <a:t>little | a lot | forever | sometimes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6130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Semantičke mreže u LISPu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... </a:t>
            </a:r>
            <a:r>
              <a:rPr lang="sr-Latn-RS" dirty="0"/>
              <a:t>a</a:t>
            </a:r>
            <a:r>
              <a:rPr lang="sr-Latn-RS" dirty="0" smtClean="0"/>
              <a:t>li i u LISP</a:t>
            </a:r>
          </a:p>
          <a:p>
            <a:pPr marL="0" indent="0">
              <a:buNone/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defun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*database* ()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'((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canary (is-a bird)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yellow)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size small))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penguin (is-a bird)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movement swim))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bird (is-a vertebrate)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has-part wings) </a:t>
            </a:r>
            <a:endParaRPr lang="sr-Latn-R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sr-Latn-R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r-Latn-R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reproduction egg-laying))))</a:t>
            </a:r>
          </a:p>
        </p:txBody>
      </p:sp>
    </p:spTree>
    <p:extLst>
      <p:ext uri="{BB962C8B-B14F-4D97-AF65-F5344CB8AC3E}">
        <p14:creationId xmlns:p14="http://schemas.microsoft.com/office/powerpoint/2010/main" val="350603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Individuali i klase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267200" cy="4525963"/>
          </a:xfrm>
        </p:spPr>
        <p:txBody>
          <a:bodyPr>
            <a:normAutofit fontScale="70000" lnSpcReduction="20000"/>
          </a:bodyPr>
          <a:lstStyle/>
          <a:p>
            <a:r>
              <a:rPr lang="sr-Latn-RS" dirty="0" smtClean="0"/>
              <a:t>Mnoge semantičke mreže razlikuju: </a:t>
            </a:r>
          </a:p>
          <a:p>
            <a:pPr lvl="1"/>
            <a:r>
              <a:rPr lang="sr-Latn-RS" dirty="0" smtClean="0"/>
              <a:t>Čvorove koji predstavljaju individuale i one koji predstavljaju klase</a:t>
            </a:r>
            <a:endParaRPr lang="en-US" dirty="0"/>
          </a:p>
          <a:p>
            <a:pPr lvl="1"/>
            <a:r>
              <a:rPr lang="sr-Latn-RS" dirty="0" smtClean="0"/>
              <a:t>Razlikuje se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err="1"/>
              <a:t>ako</a:t>
            </a:r>
            <a:r>
              <a:rPr lang="en-US" dirty="0"/>
              <a:t>” </a:t>
            </a:r>
            <a:r>
              <a:rPr lang="sr-Latn-RS" dirty="0" smtClean="0"/>
              <a:t>relacija</a:t>
            </a:r>
            <a:r>
              <a:rPr lang="en-US" dirty="0" smtClean="0"/>
              <a:t> </a:t>
            </a:r>
            <a:r>
              <a:rPr lang="sr-Latn-RS" dirty="0" smtClean="0"/>
              <a:t>od</a:t>
            </a:r>
            <a:r>
              <a:rPr lang="en-US" dirty="0" smtClean="0"/>
              <a:t> </a:t>
            </a:r>
            <a:r>
              <a:rPr lang="en-US" dirty="0"/>
              <a:t>“</a:t>
            </a:r>
            <a:r>
              <a:rPr lang="en-US" dirty="0" err="1"/>
              <a:t>isa</a:t>
            </a:r>
            <a:r>
              <a:rPr lang="en-US" dirty="0"/>
              <a:t>” </a:t>
            </a:r>
            <a:r>
              <a:rPr lang="sr-Latn-RS" dirty="0" smtClean="0"/>
              <a:t>relacije</a:t>
            </a:r>
            <a:endParaRPr lang="en-US" dirty="0"/>
          </a:p>
          <a:p>
            <a:r>
              <a:rPr lang="sr-Latn-RS" dirty="0" smtClean="0"/>
              <a:t>Druge koriste</a:t>
            </a:r>
            <a:r>
              <a:rPr lang="en-US" dirty="0" smtClean="0"/>
              <a:t> </a:t>
            </a:r>
            <a:r>
              <a:rPr lang="en-US" dirty="0"/>
              <a:t>ISA </a:t>
            </a:r>
            <a:r>
              <a:rPr lang="sr-Latn-RS" dirty="0" smtClean="0"/>
              <a:t>i za klase i za instance</a:t>
            </a:r>
            <a:endParaRPr lang="en-US" dirty="0"/>
          </a:p>
          <a:p>
            <a:pPr lvl="1"/>
            <a:r>
              <a:rPr lang="sr-Latn-RS" dirty="0" smtClean="0"/>
              <a:t>To i jeste </a:t>
            </a:r>
            <a:r>
              <a:rPr lang="sr-Latn-RS" b="1" dirty="0" smtClean="0"/>
              <a:t>problem semantičkih mreža</a:t>
            </a:r>
            <a:r>
              <a:rPr lang="sr-Latn-RS" dirty="0" smtClean="0"/>
              <a:t> </a:t>
            </a:r>
          </a:p>
          <a:p>
            <a:pPr lvl="1"/>
            <a:r>
              <a:rPr lang="sr-Latn-RS" b="1" dirty="0" smtClean="0"/>
              <a:t>Nema standardne definicije imena linka</a:t>
            </a:r>
          </a:p>
          <a:p>
            <a:pPr lvl="1"/>
            <a:r>
              <a:rPr lang="sr-Latn-RS" dirty="0" smtClean="0"/>
              <a:t>Problem je delimično rešen u Semanitčkom Webu definisanjem familije jezika za predstavljanje znanja koji se baziraju na semantičkim mrežama i uvedeni su standardi za predstavljanje ontologija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938670"/>
            <a:ext cx="3464668" cy="378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03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Zaključivanje nasleđivanjem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Jedan od glavnih načina rezonovanja u semantičkim mrežama je nasleđivanje vrednosti duž linkova podklasa i instanci</a:t>
            </a:r>
            <a:r>
              <a:rPr lang="en-US" dirty="0" smtClean="0"/>
              <a:t>.</a:t>
            </a:r>
            <a:endParaRPr lang="en-US" dirty="0"/>
          </a:p>
          <a:p>
            <a:r>
              <a:rPr lang="sr-Latn-RS" dirty="0" smtClean="0"/>
              <a:t>Semantičke mreže se razlikuju po načinu nasleđivanja višestrukih različitih vrednosti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sr-Latn-RS" dirty="0" smtClean="0"/>
              <a:t>Nasleđuju se sve moguće vrednosti</a:t>
            </a:r>
            <a:r>
              <a:rPr lang="en-US" dirty="0" smtClean="0"/>
              <a:t>, </a:t>
            </a:r>
            <a:r>
              <a:rPr lang="sr-Latn-RS" b="1" i="1" dirty="0" smtClean="0"/>
              <a:t>ili</a:t>
            </a:r>
            <a:endParaRPr lang="en-US" b="1" i="1" dirty="0"/>
          </a:p>
          <a:p>
            <a:pPr lvl="1"/>
            <a:r>
              <a:rPr lang="sr-Latn-RS" dirty="0" smtClean="0"/>
              <a:t>Nasleđuje se samo </a:t>
            </a:r>
            <a:r>
              <a:rPr lang="en-US" dirty="0" smtClean="0"/>
              <a:t>“</a:t>
            </a:r>
            <a:r>
              <a:rPr lang="sr-Latn-RS" dirty="0" smtClean="0"/>
              <a:t>najniža</a:t>
            </a:r>
            <a:r>
              <a:rPr lang="en-US" dirty="0" smtClean="0"/>
              <a:t>” </a:t>
            </a:r>
            <a:r>
              <a:rPr lang="sr-Latn-RS" dirty="0" smtClean="0"/>
              <a:t>vrednost ili vrednosti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65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Izuzeci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352800" cy="4525963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Većina slonova je siva</a:t>
            </a:r>
            <a:r>
              <a:rPr lang="en-US" dirty="0" smtClean="0"/>
              <a:t>. </a:t>
            </a:r>
            <a:r>
              <a:rPr lang="sr-Latn-RS" dirty="0" smtClean="0"/>
              <a:t>Kraljevski slonovi su slonovi</a:t>
            </a:r>
            <a:r>
              <a:rPr lang="en-US" dirty="0" smtClean="0"/>
              <a:t>. </a:t>
            </a:r>
            <a:r>
              <a:rPr lang="sr-Latn-RS" dirty="0" smtClean="0"/>
              <a:t>Većina kraljevskih slonova nije siva</a:t>
            </a:r>
            <a:r>
              <a:rPr lang="en-US" dirty="0" smtClean="0"/>
              <a:t>.</a:t>
            </a:r>
            <a:r>
              <a:rPr lang="sr-Latn-RS" dirty="0" smtClean="0"/>
              <a:t> </a:t>
            </a:r>
            <a:r>
              <a:rPr lang="en-US" dirty="0" smtClean="0"/>
              <a:t>Clyde </a:t>
            </a:r>
            <a:r>
              <a:rPr lang="sr-Latn-RS" dirty="0" smtClean="0"/>
              <a:t>je kraljevski slon.</a:t>
            </a:r>
          </a:p>
          <a:p>
            <a:r>
              <a:rPr lang="sr-Latn-RS" dirty="0" smtClean="0"/>
              <a:t>Ideja slična kao u OOP (i logici uopšte) – nasleđivanje nam omogućuje da novu klasu definišemo preko najbližeg roda (</a:t>
            </a:r>
            <a:r>
              <a:rPr lang="en-GB" i="1" dirty="0"/>
              <a:t> genus </a:t>
            </a:r>
            <a:r>
              <a:rPr lang="en-GB" i="1" dirty="0" err="1"/>
              <a:t>proximum</a:t>
            </a:r>
            <a:r>
              <a:rPr lang="sr-Latn-RS" dirty="0" smtClean="0"/>
              <a:t>) i vrsne razlike (</a:t>
            </a:r>
            <a:r>
              <a:rPr lang="en-GB" i="1" dirty="0" err="1" smtClean="0"/>
              <a:t>diferentia</a:t>
            </a:r>
            <a:r>
              <a:rPr lang="en-GB" i="1" dirty="0" smtClean="0"/>
              <a:t> </a:t>
            </a:r>
            <a:r>
              <a:rPr lang="en-GB" i="1" dirty="0" err="1" smtClean="0"/>
              <a:t>specifica</a:t>
            </a:r>
            <a:r>
              <a:rPr lang="sr-Latn-RS" dirty="0" smtClean="0"/>
              <a:t>)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600200"/>
            <a:ext cx="459544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68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Konfliktne nasleđene vrednosti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2100263"/>
            <a:ext cx="88201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720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Tangled Hierarchies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Nasleđivanja koja nisu prosta stabla: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72868"/>
            <a:ext cx="8646028" cy="377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616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Višestruko nasleđivanje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Čvor može da ima proizvoljan (konačan) broj superklasa koje ga sadrže kao podklasu, što omogućuje čvoru da nasledi svojstva od više </a:t>
            </a:r>
            <a:r>
              <a:rPr lang="en-US" dirty="0" smtClean="0"/>
              <a:t>“</a:t>
            </a:r>
            <a:r>
              <a:rPr lang="sr-Latn-RS" dirty="0" smtClean="0"/>
              <a:t>roditeljskih</a:t>
            </a:r>
            <a:r>
              <a:rPr lang="en-US" dirty="0" smtClean="0"/>
              <a:t>” </a:t>
            </a:r>
            <a:r>
              <a:rPr lang="sr-Latn-RS" dirty="0" smtClean="0"/>
              <a:t>čvorova i njihovih predaka u mreži</a:t>
            </a:r>
            <a:r>
              <a:rPr lang="en-US" dirty="0" smtClean="0"/>
              <a:t>.</a:t>
            </a:r>
            <a:endParaRPr lang="en-US" dirty="0"/>
          </a:p>
          <a:p>
            <a:r>
              <a:rPr lang="sr-Latn-RS" dirty="0" smtClean="0"/>
              <a:t>Za određivanje nasleđivanja u takvim </a:t>
            </a:r>
            <a:r>
              <a:rPr lang="en-US" dirty="0" smtClean="0"/>
              <a:t>“</a:t>
            </a:r>
            <a:r>
              <a:rPr lang="sr-Latn-RS" dirty="0" smtClean="0"/>
              <a:t>zapetljanim</a:t>
            </a:r>
            <a:r>
              <a:rPr lang="en-US" dirty="0" smtClean="0"/>
              <a:t>” </a:t>
            </a:r>
            <a:r>
              <a:rPr lang="sr-Latn-RS" dirty="0" smtClean="0"/>
              <a:t>mrežama gde je dozvoljeno višestruko nasleđivanje se često koriste pravila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sr-Latn-RS" dirty="0" smtClean="0"/>
              <a:t>Ako je</a:t>
            </a:r>
            <a:r>
              <a:rPr lang="en-US" dirty="0" smtClean="0"/>
              <a:t> </a:t>
            </a:r>
            <a:r>
              <a:rPr lang="en-US" dirty="0"/>
              <a:t>X&lt;A&lt;B </a:t>
            </a:r>
            <a:r>
              <a:rPr lang="sr-Latn-RS" dirty="0" smtClean="0"/>
              <a:t>i oba</a:t>
            </a:r>
            <a:r>
              <a:rPr lang="en-US" dirty="0" smtClean="0"/>
              <a:t> </a:t>
            </a:r>
            <a:r>
              <a:rPr lang="en-US" dirty="0"/>
              <a:t>A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/>
              <a:t>B </a:t>
            </a:r>
            <a:r>
              <a:rPr lang="sr-Latn-RS" dirty="0" smtClean="0"/>
              <a:t>imaju svojstvo</a:t>
            </a:r>
            <a:r>
              <a:rPr lang="en-US" dirty="0" smtClean="0"/>
              <a:t> </a:t>
            </a:r>
            <a:r>
              <a:rPr lang="en-US" dirty="0"/>
              <a:t>P, </a:t>
            </a:r>
            <a:r>
              <a:rPr lang="sr-Latn-RS" dirty="0" smtClean="0"/>
              <a:t>tada</a:t>
            </a:r>
            <a:r>
              <a:rPr lang="en-US" dirty="0" smtClean="0"/>
              <a:t> X</a:t>
            </a:r>
            <a:r>
              <a:rPr lang="sr-Latn-RS" dirty="0" smtClean="0"/>
              <a:t> nasleđuje to svojstvo od</a:t>
            </a:r>
            <a:r>
              <a:rPr lang="en-US" dirty="0" smtClean="0"/>
              <a:t> A.</a:t>
            </a:r>
            <a:endParaRPr lang="en-US" dirty="0"/>
          </a:p>
          <a:p>
            <a:pPr lvl="1"/>
            <a:r>
              <a:rPr lang="sr-Latn-RS" dirty="0" smtClean="0"/>
              <a:t>Ako je</a:t>
            </a:r>
            <a:r>
              <a:rPr lang="en-US" dirty="0" smtClean="0"/>
              <a:t> </a:t>
            </a:r>
            <a:r>
              <a:rPr lang="en-US" dirty="0"/>
              <a:t>X&lt;A </a:t>
            </a:r>
            <a:r>
              <a:rPr lang="sr-Latn-RS" dirty="0" smtClean="0"/>
              <a:t>i</a:t>
            </a:r>
            <a:r>
              <a:rPr lang="en-US" dirty="0" smtClean="0"/>
              <a:t> </a:t>
            </a:r>
            <a:r>
              <a:rPr lang="en-US" dirty="0"/>
              <a:t>X&lt;B </a:t>
            </a:r>
            <a:r>
              <a:rPr lang="sr-Latn-RS" dirty="0" smtClean="0"/>
              <a:t>ali nije </a:t>
            </a:r>
            <a:r>
              <a:rPr lang="en-US" dirty="0" smtClean="0"/>
              <a:t>A&lt;B </a:t>
            </a:r>
            <a:r>
              <a:rPr lang="sr-Latn-RS" dirty="0" smtClean="0"/>
              <a:t>niti</a:t>
            </a:r>
            <a:r>
              <a:rPr lang="en-US" dirty="0" smtClean="0"/>
              <a:t> B&lt;A, </a:t>
            </a:r>
            <a:r>
              <a:rPr lang="sr-Latn-RS" dirty="0" smtClean="0"/>
              <a:t>i </a:t>
            </a:r>
            <a:r>
              <a:rPr lang="en-US" dirty="0" smtClean="0"/>
              <a:t>A </a:t>
            </a:r>
            <a:r>
              <a:rPr lang="sr-Latn-RS" dirty="0" smtClean="0"/>
              <a:t>i </a:t>
            </a:r>
            <a:r>
              <a:rPr lang="en-US" dirty="0" smtClean="0"/>
              <a:t>B </a:t>
            </a:r>
            <a:r>
              <a:rPr lang="sr-Latn-RS" dirty="0" smtClean="0"/>
              <a:t>imaju svojstvo </a:t>
            </a:r>
            <a:r>
              <a:rPr lang="en-US" dirty="0" smtClean="0"/>
              <a:t>P </a:t>
            </a:r>
            <a:r>
              <a:rPr lang="sr-Latn-RS" dirty="0" smtClean="0"/>
              <a:t>sa različitim i nekonzistentnim vrednostima, tada </a:t>
            </a:r>
            <a:r>
              <a:rPr lang="en-US" dirty="0" smtClean="0"/>
              <a:t>X </a:t>
            </a:r>
            <a:r>
              <a:rPr lang="sr-Latn-RS" dirty="0" smtClean="0"/>
              <a:t>uopšte ne nasleđuje to svojstvo</a:t>
            </a:r>
            <a:r>
              <a:rPr lang="en-US" dirty="0" smtClean="0"/>
              <a:t>.</a:t>
            </a:r>
            <a:endParaRPr lang="sr-Latn-RS" dirty="0" smtClean="0"/>
          </a:p>
          <a:p>
            <a:pPr lvl="2"/>
            <a:r>
              <a:rPr lang="sr-Latn-RS" dirty="0" smtClean="0"/>
              <a:t>U Semantičkom Webu ovo je razrešeno tako što je ontologija nekonzistentna – obzirom na veličinu ontologija može da bude veoma ozbiljan problem pronaći entitet koji je ontologiju preveo u nekonzistentno stanje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9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Moguća rešenja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Nasleđivanje nam omogućuje da pre</a:t>
            </a:r>
            <a:r>
              <a:rPr lang="en-GB" dirty="0" smtClean="0"/>
              <a:t>d</a:t>
            </a:r>
            <a:r>
              <a:rPr lang="sr-Latn-RS" dirty="0" smtClean="0"/>
              <a:t>stavimo default vrednosti u semantičkoj mreži</a:t>
            </a:r>
            <a:endParaRPr lang="en-GB" dirty="0" smtClean="0"/>
          </a:p>
          <a:p>
            <a:r>
              <a:rPr lang="sr-Latn-RS" dirty="0" smtClean="0"/>
              <a:t>Ima više rešenja za probleme izuzetaka i višestrukog nasleđivanja</a:t>
            </a:r>
            <a:endParaRPr lang="en-US" dirty="0"/>
          </a:p>
          <a:p>
            <a:pPr lvl="1"/>
            <a:r>
              <a:rPr lang="sr-Latn-RS" b="1" dirty="0" smtClean="0"/>
              <a:t>Pravila </a:t>
            </a:r>
          </a:p>
          <a:p>
            <a:pPr lvl="1"/>
            <a:r>
              <a:rPr lang="sr-Latn-RS" b="1" dirty="0" smtClean="0"/>
              <a:t>Udaljenost u stablu nasleđivanja</a:t>
            </a:r>
            <a:endParaRPr lang="en-US" b="1" dirty="0"/>
          </a:p>
          <a:p>
            <a:pPr lvl="1"/>
            <a:r>
              <a:rPr lang="sr-Latn-RS" b="1" dirty="0" smtClean="0"/>
              <a:t>Višestruka stabla</a:t>
            </a:r>
            <a:endParaRPr lang="en-US" b="1" dirty="0"/>
          </a:p>
          <a:p>
            <a:pPr lvl="2"/>
            <a:r>
              <a:rPr lang="sr-Latn-RS" dirty="0" smtClean="0"/>
              <a:t>Pretpostavljeno i alternativna</a:t>
            </a:r>
            <a:endParaRPr lang="en-US" dirty="0"/>
          </a:p>
          <a:p>
            <a:pPr lvl="1"/>
            <a:r>
              <a:rPr lang="sr-Latn-RS" b="1" dirty="0" smtClean="0"/>
              <a:t>Višestruki čvorovi za isti koncept</a:t>
            </a:r>
            <a:endParaRPr lang="en-US" b="1" dirty="0"/>
          </a:p>
          <a:p>
            <a:pPr lvl="1"/>
            <a:r>
              <a:rPr lang="sr-Latn-RS" b="1" dirty="0" smtClean="0"/>
              <a:t>Evidencijalno rezonovanje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9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err="1"/>
              <a:t>Pravila</a:t>
            </a:r>
            <a:r>
              <a:rPr lang="en-GB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Problem izuzetaka ili višestrukog nasleđivanja razrešimo tako što uvedemo pravila koja se</a:t>
            </a:r>
            <a:r>
              <a:rPr lang="en-GB" dirty="0" smtClean="0"/>
              <a:t> </a:t>
            </a:r>
            <a:r>
              <a:rPr lang="sr-Latn-RS" dirty="0"/>
              <a:t>odnose </a:t>
            </a:r>
            <a:r>
              <a:rPr lang="sr-Latn-RS" dirty="0" smtClean="0"/>
              <a:t>na konkretne instance</a:t>
            </a:r>
          </a:p>
          <a:p>
            <a:r>
              <a:rPr lang="sr-Latn-RS" dirty="0" smtClean="0"/>
              <a:t>Jednostavno rešenje</a:t>
            </a:r>
          </a:p>
          <a:p>
            <a:r>
              <a:rPr lang="sr-Latn-RS" dirty="0" smtClean="0"/>
              <a:t>Nije generičko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6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b="1" dirty="0">
                <a:latin typeface="Calibri" panose="020F0502020204030204" pitchFamily="34" charset="0"/>
              </a:rPr>
              <a:t>Udaljenost u stablu nasleđivanja</a:t>
            </a:r>
            <a:endParaRPr lang="en-GB" b="1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Čvor </a:t>
            </a:r>
            <a:r>
              <a:rPr lang="sr-Latn-RS" i="1" dirty="0" smtClean="0"/>
              <a:t>A</a:t>
            </a:r>
            <a:r>
              <a:rPr lang="sr-Latn-RS" dirty="0" smtClean="0"/>
              <a:t> je bliži čvoru </a:t>
            </a:r>
            <a:r>
              <a:rPr lang="sr-Latn-RS" i="1" dirty="0" smtClean="0"/>
              <a:t>B </a:t>
            </a:r>
            <a:r>
              <a:rPr lang="sr-Latn-RS" dirty="0" smtClean="0"/>
              <a:t>nego čvoru </a:t>
            </a:r>
            <a:r>
              <a:rPr lang="sr-Latn-RS" i="1" dirty="0" smtClean="0"/>
              <a:t>C</a:t>
            </a:r>
            <a:r>
              <a:rPr lang="sr-Latn-RS" dirty="0" smtClean="0"/>
              <a:t> ako A ima  putanju zaključivanja koja prolazi kroz </a:t>
            </a:r>
            <a:r>
              <a:rPr lang="sr-Latn-RS" i="1" dirty="0" smtClean="0"/>
              <a:t>B </a:t>
            </a:r>
            <a:r>
              <a:rPr lang="sr-Latn-RS" dirty="0" smtClean="0"/>
              <a:t>na putu do </a:t>
            </a:r>
            <a:r>
              <a:rPr lang="sr-Latn-RS" i="1" dirty="0" smtClean="0"/>
              <a:t>C</a:t>
            </a:r>
            <a:r>
              <a:rPr lang="sr-Latn-RS" dirty="0" smtClean="0"/>
              <a:t>.</a:t>
            </a:r>
          </a:p>
          <a:p>
            <a:r>
              <a:rPr lang="sr-Latn-RS" dirty="0" smtClean="0"/>
              <a:t>Obratite pažnju da je ovo relacija parcijalnog poretka:</a:t>
            </a:r>
          </a:p>
          <a:p>
            <a:pPr lvl="1"/>
            <a:r>
              <a:rPr lang="sr-Latn-RS" dirty="0" smtClean="0"/>
              <a:t>U slučaju Niksona nam neće vredeti</a:t>
            </a:r>
          </a:p>
          <a:p>
            <a:pPr lvl="1"/>
            <a:endParaRPr lang="sr-Latn-RS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951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7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grpSp>
        <p:nvGrpSpPr>
          <p:cNvPr id="28677" name="Group 7"/>
          <p:cNvGrpSpPr>
            <a:grpSpLocks/>
          </p:cNvGrpSpPr>
          <p:nvPr/>
        </p:nvGrpSpPr>
        <p:grpSpPr bwMode="auto">
          <a:xfrm>
            <a:off x="183488" y="2133600"/>
            <a:ext cx="8610600" cy="3886200"/>
            <a:chOff x="0" y="0"/>
            <a:chExt cx="5424" cy="2448"/>
          </a:xfrm>
        </p:grpSpPr>
        <p:sp>
          <p:nvSpPr>
            <p:cNvPr id="28701" name="Rectangle 5"/>
            <p:cNvSpPr>
              <a:spLocks/>
            </p:cNvSpPr>
            <p:nvPr/>
          </p:nvSpPr>
          <p:spPr bwMode="auto">
            <a:xfrm>
              <a:off x="0" y="0"/>
              <a:ext cx="5424" cy="244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702" name="Rectangle 6"/>
            <p:cNvSpPr>
              <a:spLocks/>
            </p:cNvSpPr>
            <p:nvPr/>
          </p:nvSpPr>
          <p:spPr bwMode="auto">
            <a:xfrm>
              <a:off x="0" y="0"/>
              <a:ext cx="5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en-US"/>
            </a:p>
          </p:txBody>
        </p:sp>
      </p:grpSp>
      <p:sp>
        <p:nvSpPr>
          <p:cNvPr id="28678" name="Rectangle 8"/>
          <p:cNvSpPr>
            <a:spLocks/>
          </p:cNvSpPr>
          <p:nvPr/>
        </p:nvSpPr>
        <p:spPr bwMode="auto">
          <a:xfrm>
            <a:off x="1241425" y="5562600"/>
            <a:ext cx="546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man</a:t>
            </a:r>
          </a:p>
        </p:txBody>
      </p:sp>
      <p:sp>
        <p:nvSpPr>
          <p:cNvPr id="28679" name="Rectangle 9"/>
          <p:cNvSpPr>
            <a:spLocks/>
          </p:cNvSpPr>
          <p:nvPr/>
        </p:nvSpPr>
        <p:spPr bwMode="auto">
          <a:xfrm>
            <a:off x="2860675" y="5562600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loves</a:t>
            </a:r>
          </a:p>
        </p:txBody>
      </p:sp>
      <p:sp>
        <p:nvSpPr>
          <p:cNvPr id="28680" name="Rectangle 10"/>
          <p:cNvSpPr>
            <a:spLocks/>
          </p:cNvSpPr>
          <p:nvPr/>
        </p:nvSpPr>
        <p:spPr bwMode="auto">
          <a:xfrm>
            <a:off x="4664075" y="5562600"/>
            <a:ext cx="850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woman</a:t>
            </a:r>
          </a:p>
        </p:txBody>
      </p:sp>
      <p:sp>
        <p:nvSpPr>
          <p:cNvPr id="28681" name="Rectangle 11"/>
          <p:cNvSpPr>
            <a:spLocks/>
          </p:cNvSpPr>
          <p:nvPr/>
        </p:nvSpPr>
        <p:spPr bwMode="auto">
          <a:xfrm>
            <a:off x="6392863" y="5562600"/>
            <a:ext cx="115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forever</a:t>
            </a: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4384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308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&lt;object&gt;</a:t>
            </a:r>
          </a:p>
        </p:txBody>
      </p:sp>
      <p:sp>
        <p:nvSpPr>
          <p:cNvPr id="28684" name="Rectangle 14"/>
          <p:cNvSpPr>
            <a:spLocks/>
          </p:cNvSpPr>
          <p:nvPr/>
        </p:nvSpPr>
        <p:spPr bwMode="auto">
          <a:xfrm>
            <a:off x="1012825" y="45720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5" name="Rectangle 15"/>
          <p:cNvSpPr>
            <a:spLocks/>
          </p:cNvSpPr>
          <p:nvPr/>
        </p:nvSpPr>
        <p:spPr bwMode="auto">
          <a:xfrm>
            <a:off x="4587875" y="45720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6" name="Rectangle 16"/>
          <p:cNvSpPr>
            <a:spLocks/>
          </p:cNvSpPr>
          <p:nvPr/>
        </p:nvSpPr>
        <p:spPr bwMode="auto">
          <a:xfrm>
            <a:off x="784225" y="3581400"/>
            <a:ext cx="1460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&lt;subject&gt;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2782888" y="35814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sp>
        <p:nvSpPr>
          <p:cNvPr id="28688" name="Rectangle 18"/>
          <p:cNvSpPr>
            <a:spLocks/>
          </p:cNvSpPr>
          <p:nvPr/>
        </p:nvSpPr>
        <p:spPr bwMode="auto">
          <a:xfrm>
            <a:off x="6164263" y="35814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&lt;modifier&gt;</a:t>
            </a:r>
          </a:p>
        </p:txBody>
      </p:sp>
      <p:cxnSp>
        <p:nvCxnSpPr>
          <p:cNvPr id="28689" name="AutoShape 19"/>
          <p:cNvCxnSpPr>
            <a:cxnSpLocks noChangeShapeType="1"/>
            <a:stCxn id="28682" idx="0"/>
            <a:endCxn id="28686" idx="0"/>
          </p:cNvCxnSpPr>
          <p:nvPr/>
        </p:nvCxnSpPr>
        <p:spPr bwMode="auto">
          <a:xfrm flipH="1">
            <a:off x="1566863" y="2636838"/>
            <a:ext cx="2722562" cy="1141412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stCxn id="28682" idx="0"/>
            <a:endCxn id="28687" idx="0"/>
          </p:cNvCxnSpPr>
          <p:nvPr/>
        </p:nvCxnSpPr>
        <p:spPr bwMode="auto">
          <a:xfrm flipH="1">
            <a:off x="3338513" y="2636838"/>
            <a:ext cx="950912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stCxn id="28682" idx="0"/>
            <a:endCxn id="28683" idx="0"/>
          </p:cNvCxnSpPr>
          <p:nvPr/>
        </p:nvCxnSpPr>
        <p:spPr bwMode="auto">
          <a:xfrm>
            <a:off x="4289425" y="2636838"/>
            <a:ext cx="854075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2" idx="0"/>
            <a:endCxn id="28688" idx="0"/>
          </p:cNvCxnSpPr>
          <p:nvPr/>
        </p:nvCxnSpPr>
        <p:spPr bwMode="auto">
          <a:xfrm>
            <a:off x="4289425" y="2636838"/>
            <a:ext cx="2735263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AutoShape 23"/>
          <p:cNvCxnSpPr>
            <a:cxnSpLocks noChangeShapeType="1"/>
            <a:stCxn id="28688" idx="0"/>
            <a:endCxn id="28681" idx="0"/>
          </p:cNvCxnSpPr>
          <p:nvPr/>
        </p:nvCxnSpPr>
        <p:spPr bwMode="auto">
          <a:xfrm>
            <a:off x="7024688" y="3779838"/>
            <a:ext cx="0" cy="19812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  <a:stCxn id="28687" idx="0"/>
            <a:endCxn id="28679" idx="0"/>
          </p:cNvCxnSpPr>
          <p:nvPr/>
        </p:nvCxnSpPr>
        <p:spPr bwMode="auto">
          <a:xfrm>
            <a:off x="3338513" y="3779838"/>
            <a:ext cx="1587" cy="19812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28686" idx="0"/>
            <a:endCxn id="28684" idx="0"/>
          </p:cNvCxnSpPr>
          <p:nvPr/>
        </p:nvCxnSpPr>
        <p:spPr bwMode="auto">
          <a:xfrm>
            <a:off x="1568450" y="37798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AutoShape 26"/>
          <p:cNvCxnSpPr>
            <a:cxnSpLocks noChangeShapeType="1"/>
            <a:stCxn id="28684" idx="0"/>
            <a:endCxn id="28678" idx="0"/>
          </p:cNvCxnSpPr>
          <p:nvPr/>
        </p:nvCxnSpPr>
        <p:spPr bwMode="auto">
          <a:xfrm>
            <a:off x="1568450" y="47704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  <a:stCxn id="28683" idx="0"/>
            <a:endCxn id="28685" idx="0"/>
          </p:cNvCxnSpPr>
          <p:nvPr/>
        </p:nvCxnSpPr>
        <p:spPr bwMode="auto">
          <a:xfrm>
            <a:off x="5143500" y="37798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8" name="AutoShape 28"/>
          <p:cNvCxnSpPr>
            <a:cxnSpLocks noChangeShapeType="1"/>
            <a:stCxn id="28685" idx="0"/>
            <a:endCxn id="28680" idx="0"/>
          </p:cNvCxnSpPr>
          <p:nvPr/>
        </p:nvCxnSpPr>
        <p:spPr bwMode="auto">
          <a:xfrm>
            <a:off x="5143500" y="4770438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</a:t>
            </a:r>
            <a:r>
              <a:rPr lang="en-US" dirty="0" smtClean="0"/>
              <a:t> 1</a:t>
            </a:r>
            <a:r>
              <a:rPr lang="sr-Latn-RS" dirty="0" smtClean="0"/>
              <a:t>:</a:t>
            </a:r>
            <a:r>
              <a:rPr lang="en-US" dirty="0" smtClean="0"/>
              <a:t> </a:t>
            </a:r>
            <a:r>
              <a:rPr lang="sr-Latn-RS" dirty="0" smtClean="0"/>
              <a:t>Stablo parsiranja</a:t>
            </a:r>
            <a:endParaRPr lang="en-US" dirty="0" smtClean="0"/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495300" indent="-457200" eaLnBrk="1" hangingPunct="1"/>
            <a:r>
              <a:rPr lang="sr-Latn-RS" dirty="0" smtClean="0"/>
              <a:t>Primer rečenice</a:t>
            </a:r>
            <a:r>
              <a:rPr lang="en-US" dirty="0" smtClean="0"/>
              <a:t>:</a:t>
            </a:r>
            <a:r>
              <a:rPr lang="sr-Latn-RS" dirty="0" smtClean="0"/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  <a:sym typeface="Courier" charset="0"/>
              </a:rPr>
              <a:t>man loves woman forever</a:t>
            </a:r>
            <a:endParaRPr lang="en-US" sz="2400" dirty="0" smtClean="0">
              <a:latin typeface="Courier" charset="0"/>
              <a:sym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38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/>
              <a:t>Višestruka </a:t>
            </a:r>
            <a:r>
              <a:rPr lang="sr-Latn-RS" b="1" dirty="0" smtClean="0"/>
              <a:t>stabla i višestruki čvorovi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Ima više stabala</a:t>
            </a:r>
            <a:r>
              <a:rPr lang="sr-Latn-RS" dirty="0"/>
              <a:t>:</a:t>
            </a:r>
            <a:r>
              <a:rPr lang="sr-Latn-RS" dirty="0" smtClean="0"/>
              <a:t> pretpostavljeno stablo i po jedno za svaku alternativnu hipotezu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sr-Latn-RS" dirty="0" smtClean="0"/>
              <a:t>Pretpostavljeno stablo</a:t>
            </a:r>
            <a:r>
              <a:rPr lang="en-US" dirty="0" smtClean="0"/>
              <a:t>: </a:t>
            </a:r>
            <a:r>
              <a:rPr lang="sr-Latn-RS" dirty="0" smtClean="0"/>
              <a:t>pile spada u ptice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sr-Latn-RS" dirty="0" smtClean="0"/>
              <a:t>Alternativno stablo</a:t>
            </a:r>
            <a:r>
              <a:rPr lang="en-US" dirty="0" smtClean="0"/>
              <a:t>: </a:t>
            </a:r>
            <a:r>
              <a:rPr lang="sr-Latn-RS" dirty="0" smtClean="0"/>
              <a:t>pile spada u životinje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09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 rtl="0">
              <a:spcBef>
                <a:spcPct val="0"/>
              </a:spcBef>
            </a:pPr>
            <a:r>
              <a:rPr lang="sr-Latn-RS" sz="4400" b="1" dirty="0" smtClean="0">
                <a:latin typeface="+mj-lt"/>
              </a:rPr>
              <a:t>Višestruka stabla</a:t>
            </a:r>
            <a:endParaRPr lang="en-US" sz="4400" b="1" dirty="0"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65" y="1295400"/>
            <a:ext cx="724902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97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b="1" dirty="0" smtClean="0"/>
              <a:t>Višestruki čvorovi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Reč </a:t>
            </a:r>
            <a:r>
              <a:rPr lang="en-US" dirty="0" smtClean="0"/>
              <a:t>“bird”</a:t>
            </a:r>
            <a:r>
              <a:rPr lang="sr-Latn-RS" dirty="0"/>
              <a:t> se</a:t>
            </a:r>
            <a:r>
              <a:rPr lang="en-US" dirty="0" smtClean="0"/>
              <a:t> </a:t>
            </a:r>
            <a:r>
              <a:rPr lang="sr-Latn-RS" dirty="0" smtClean="0"/>
              <a:t>mapira na dva čvora, jedan koji se odnosi na sve ptice i drugi koji se odnosi </a:t>
            </a:r>
            <a:r>
              <a:rPr lang="sr-Latn-RS" i="1" dirty="0" smtClean="0"/>
              <a:t>samo </a:t>
            </a:r>
            <a:r>
              <a:rPr lang="sr-Latn-RS" i="1" dirty="0"/>
              <a:t>na tipične </a:t>
            </a:r>
            <a:r>
              <a:rPr lang="sr-Latn-RS" dirty="0"/>
              <a:t>ptice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Ideja: reč </a:t>
            </a:r>
            <a:r>
              <a:rPr lang="en-US" dirty="0" smtClean="0"/>
              <a:t>“</a:t>
            </a:r>
            <a:r>
              <a:rPr lang="sr-Latn-RS" dirty="0" smtClean="0"/>
              <a:t>bird</a:t>
            </a:r>
            <a:r>
              <a:rPr lang="en-US" dirty="0" smtClean="0"/>
              <a:t>”</a:t>
            </a:r>
            <a:r>
              <a:rPr lang="sr-Latn-RS" dirty="0" smtClean="0"/>
              <a:t> se mapira na:</a:t>
            </a:r>
          </a:p>
          <a:p>
            <a:pPr lvl="1"/>
            <a:r>
              <a:rPr lang="sr-Latn-RS" i="1" dirty="0" smtClean="0"/>
              <a:t>Generalnu definiciju</a:t>
            </a:r>
            <a:r>
              <a:rPr lang="sr-Latn-RS" dirty="0" smtClean="0"/>
              <a:t> – klasa toplokrvnih kičmenjaka koje karakteriše perje</a:t>
            </a:r>
            <a:r>
              <a:rPr lang="en-GB" dirty="0" smtClean="0"/>
              <a:t>,</a:t>
            </a:r>
            <a:r>
              <a:rPr lang="sr-Latn-RS" dirty="0" smtClean="0"/>
              <a:t> kljun bez zuba, polaganje jaja, brz metalbolizam, srce sa četiri komore i lak ali snažan skelet</a:t>
            </a:r>
          </a:p>
          <a:p>
            <a:pPr lvl="1"/>
            <a:endParaRPr lang="sr-Latn-RS" dirty="0" smtClean="0"/>
          </a:p>
          <a:p>
            <a:pPr lvl="1"/>
            <a:r>
              <a:rPr lang="sr-Latn-RS" i="1" dirty="0" smtClean="0"/>
              <a:t>Prototip ptice</a:t>
            </a:r>
            <a:r>
              <a:rPr lang="sr-Latn-RS" dirty="0" smtClean="0"/>
              <a:t> –  </a:t>
            </a:r>
            <a:endParaRPr lang="en-US" dirty="0"/>
          </a:p>
        </p:txBody>
      </p:sp>
      <p:pic>
        <p:nvPicPr>
          <p:cNvPr id="1026" name="Picture 2" descr="https://s-media-cache-ak0.pinimg.com/236x/94/78/b5/9478b558a1136e2f9958b458ea2e6dd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854" y="5181600"/>
            <a:ext cx="1828800" cy="121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95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65447"/>
            <a:ext cx="8832079" cy="557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Višestruki čvorovi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30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6400"/>
            <a:ext cx="8382794" cy="503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Višestruki čvorovi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76400" y="3657600"/>
            <a:ext cx="1600200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9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1" y="762000"/>
            <a:ext cx="9011245" cy="517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Oval 2"/>
          <p:cNvSpPr/>
          <p:nvPr/>
        </p:nvSpPr>
        <p:spPr>
          <a:xfrm>
            <a:off x="1600200" y="2895600"/>
            <a:ext cx="1600200" cy="1371600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b="1" smtClean="0"/>
              <a:t>Višestruki čvorovi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Evidencijalno rezonovanje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sr-Latn-RS" dirty="0" smtClean="0"/>
              <a:t>Pristup  zvani </a:t>
            </a:r>
            <a:r>
              <a:rPr lang="en-US" b="1" dirty="0" err="1" smtClean="0"/>
              <a:t>eviden</a:t>
            </a:r>
            <a:r>
              <a:rPr lang="sr-Latn-RS" b="1" dirty="0" smtClean="0"/>
              <a:t>cijalno rezonovanje </a:t>
            </a:r>
            <a:r>
              <a:rPr lang="sr-Latn-RS" dirty="0" smtClean="0"/>
              <a:t> je metod iz teorije odlučivanja koji može da pomogne u rešavanju problema višestrukog nasleđvanja i izuzetaka tako što koristi </a:t>
            </a:r>
            <a:r>
              <a:rPr lang="sr-Latn-RS" b="1" dirty="0" smtClean="0"/>
              <a:t>teoriju verovatnoće za manipulisanje neodređenošću</a:t>
            </a:r>
            <a:r>
              <a:rPr lang="sr-Latn-RS" dirty="0" smtClean="0"/>
              <a:t> i </a:t>
            </a:r>
            <a:r>
              <a:rPr lang="sr-Latn-RS" b="1" dirty="0" smtClean="0"/>
              <a:t>logiku za predstavljanje strukture</a:t>
            </a:r>
          </a:p>
          <a:p>
            <a:r>
              <a:rPr lang="sr-Latn-RS" dirty="0" smtClean="0"/>
              <a:t>Sastoji se od tri koraka:</a:t>
            </a:r>
          </a:p>
          <a:p>
            <a:pPr lvl="1"/>
            <a:r>
              <a:rPr lang="sr-Latn-RS" dirty="0" smtClean="0"/>
              <a:t>Iznošenje činjenica na osnovu relevantnih evidencijalnih iskaza</a:t>
            </a:r>
          </a:p>
          <a:p>
            <a:pPr lvl="1"/>
            <a:r>
              <a:rPr lang="sr-Latn-RS" dirty="0" smtClean="0"/>
              <a:t>Izračunavanje vrednosti </a:t>
            </a:r>
            <a:r>
              <a:rPr lang="en-GB" dirty="0" smtClean="0"/>
              <a:t>likelihood</a:t>
            </a:r>
            <a:r>
              <a:rPr lang="sr-Latn-RS" dirty="0" smtClean="0"/>
              <a:t> funkcije za svaku od konkurentnih hipoteza na osnovu činjenica</a:t>
            </a:r>
          </a:p>
          <a:p>
            <a:pPr lvl="1"/>
            <a:r>
              <a:rPr lang="sr-Latn-RS" dirty="0" smtClean="0"/>
              <a:t>Izbor najizgledniju hipotezu</a:t>
            </a:r>
          </a:p>
        </p:txBody>
      </p:sp>
    </p:spTree>
    <p:extLst>
      <p:ext uri="{BB962C8B-B14F-4D97-AF65-F5344CB8AC3E}">
        <p14:creationId xmlns:p14="http://schemas.microsoft.com/office/powerpoint/2010/main" val="294361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L</a:t>
            </a:r>
            <a:r>
              <a:rPr lang="en-GB" dirty="0" err="1" smtClean="0"/>
              <a:t>ikelihood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r-Latn-RS" dirty="0" smtClean="0"/>
              <a:t>Neka je </a:t>
            </a:r>
            <a:r>
              <a:rPr lang="sr-Latn-RS" b="1" i="1" dirty="0" smtClean="0"/>
              <a:t>a</a:t>
            </a:r>
            <a:r>
              <a:rPr lang="en-US" b="1" i="1" baseline="-25000" dirty="0"/>
              <a:t>1</a:t>
            </a:r>
            <a:r>
              <a:rPr lang="sr-Latn-RS" b="1" dirty="0" smtClean="0"/>
              <a:t>, </a:t>
            </a:r>
            <a:r>
              <a:rPr lang="sr-Latn-RS" b="1" i="1" dirty="0" smtClean="0"/>
              <a:t>a</a:t>
            </a:r>
            <a:r>
              <a:rPr lang="sr-Latn-RS" b="1" i="1" baseline="-25000" dirty="0" smtClean="0"/>
              <a:t>2</a:t>
            </a:r>
            <a:r>
              <a:rPr lang="sr-Latn-RS" b="1" dirty="0" smtClean="0"/>
              <a:t>, ..., </a:t>
            </a:r>
            <a:r>
              <a:rPr lang="sr-Latn-RS" b="1" i="1" dirty="0" smtClean="0"/>
              <a:t>a</a:t>
            </a:r>
            <a:r>
              <a:rPr lang="sr-Latn-RS" b="1" i="1" baseline="-25000" dirty="0" smtClean="0"/>
              <a:t>n</a:t>
            </a:r>
            <a:r>
              <a:rPr lang="sr-Latn-RS" b="1" baseline="-25000" dirty="0" smtClean="0"/>
              <a:t> </a:t>
            </a:r>
            <a:r>
              <a:rPr lang="sr-Latn-RS" dirty="0" smtClean="0"/>
              <a:t>skup </a:t>
            </a:r>
            <a:r>
              <a:rPr lang="sr-Latn-RS" b="1" dirty="0" smtClean="0"/>
              <a:t>konkurtentkih hipoteza</a:t>
            </a:r>
            <a:r>
              <a:rPr lang="sr-Latn-RS" dirty="0" smtClean="0"/>
              <a:t> i neka je </a:t>
            </a:r>
            <a:r>
              <a:rPr lang="sr-Latn-RS" b="1" i="1" dirty="0" smtClean="0"/>
              <a:t>K</a:t>
            </a:r>
            <a:r>
              <a:rPr lang="sr-Latn-RS" i="1" dirty="0" smtClean="0"/>
              <a:t> </a:t>
            </a:r>
            <a:r>
              <a:rPr lang="sr-Latn-RS" b="1" dirty="0" smtClean="0"/>
              <a:t>baza znanja</a:t>
            </a:r>
          </a:p>
          <a:p>
            <a:r>
              <a:rPr lang="sr-Latn-RS" b="1" dirty="0" smtClean="0"/>
              <a:t>Likelihood </a:t>
            </a:r>
            <a:r>
              <a:rPr lang="sr-Latn-RS" b="1" i="1" dirty="0" smtClean="0"/>
              <a:t>l</a:t>
            </a:r>
            <a:r>
              <a:rPr lang="sr-Latn-RS" b="1" i="1" baseline="-25000" dirty="0" smtClean="0"/>
              <a:t>i</a:t>
            </a:r>
            <a:r>
              <a:rPr lang="sr-Latn-RS" dirty="0" smtClean="0"/>
              <a:t> </a:t>
            </a:r>
            <a:r>
              <a:rPr lang="sr-Latn-RS" b="1" dirty="0" smtClean="0"/>
              <a:t>hipoteze </a:t>
            </a:r>
            <a:r>
              <a:rPr lang="sr-Latn-RS" b="1" i="1" dirty="0" smtClean="0"/>
              <a:t>a</a:t>
            </a:r>
            <a:r>
              <a:rPr lang="sr-Latn-RS" b="1" i="1" baseline="-25000" dirty="0" smtClean="0"/>
              <a:t>i</a:t>
            </a:r>
            <a:r>
              <a:rPr lang="sr-Latn-RS" dirty="0" smtClean="0"/>
              <a:t> definiše se kao </a:t>
            </a:r>
            <a:r>
              <a:rPr lang="sr-Latn-RS" b="1" dirty="0" smtClean="0"/>
              <a:t>broj interpretacija  koje su konzistentne sa </a:t>
            </a:r>
            <a:r>
              <a:rPr lang="sr-Latn-RS" b="1" i="1" dirty="0" smtClean="0"/>
              <a:t>K</a:t>
            </a:r>
            <a:r>
              <a:rPr lang="sr-Latn-RS" i="1" dirty="0" smtClean="0"/>
              <a:t> </a:t>
            </a:r>
            <a:r>
              <a:rPr lang="sr-Latn-RS" dirty="0" smtClean="0"/>
              <a:t>i </a:t>
            </a:r>
            <a:r>
              <a:rPr lang="sr-Latn-RS" b="1" dirty="0" smtClean="0"/>
              <a:t>koje zadovoljavaju </a:t>
            </a:r>
            <a:r>
              <a:rPr lang="sr-Latn-RS" b="1" i="1" dirty="0" smtClean="0"/>
              <a:t>a</a:t>
            </a:r>
            <a:r>
              <a:rPr lang="sr-Latn-RS" b="1" i="1" baseline="-25000" dirty="0" smtClean="0"/>
              <a:t>i</a:t>
            </a:r>
            <a:r>
              <a:rPr lang="sr-Latn-RS" i="1" baseline="-25000" dirty="0" smtClean="0"/>
              <a:t> </a:t>
            </a:r>
            <a:r>
              <a:rPr lang="sr-Latn-RS" dirty="0" smtClean="0"/>
              <a:t>podeljen sa </a:t>
            </a:r>
            <a:r>
              <a:rPr lang="sr-Latn-RS" b="1" dirty="0" smtClean="0"/>
              <a:t>ukupnim brojem interpretacija koje su konzistentne sa </a:t>
            </a:r>
            <a:r>
              <a:rPr lang="sr-Latn-RS" b="1" i="1" dirty="0" smtClean="0"/>
              <a:t>K</a:t>
            </a:r>
          </a:p>
          <a:p>
            <a:r>
              <a:rPr lang="sr-Latn-RS" dirty="0" smtClean="0"/>
              <a:t>Znači, najizglednija je ona hipoteza koja je konzistentna sa najvećim brojem interpretacija koje zadovoljavaju </a:t>
            </a:r>
            <a:r>
              <a:rPr lang="sr-Latn-RS" i="1" dirty="0" smtClean="0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64687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K:</a:t>
            </a:r>
          </a:p>
          <a:p>
            <a:pPr lvl="1"/>
            <a:r>
              <a:rPr lang="sr-Latn-RS" dirty="0" smtClean="0"/>
              <a:t>70% slonova su sivi</a:t>
            </a:r>
            <a:endParaRPr lang="en-GB" dirty="0"/>
          </a:p>
          <a:p>
            <a:pPr lvl="1"/>
            <a:r>
              <a:rPr lang="sr-Latn-RS" dirty="0" smtClean="0"/>
              <a:t>Ni jedan kraljevski slon nije siv</a:t>
            </a:r>
            <a:endParaRPr lang="en-GB" dirty="0"/>
          </a:p>
          <a:p>
            <a:pPr lvl="1"/>
            <a:r>
              <a:rPr lang="sr-Latn-RS" dirty="0" smtClean="0"/>
              <a:t>Kraljevski slonovi su slonovi</a:t>
            </a:r>
          </a:p>
          <a:p>
            <a:pPr lvl="1"/>
            <a:r>
              <a:rPr lang="sr-Latn-RS" dirty="0" smtClean="0"/>
              <a:t>Jack je slon</a:t>
            </a:r>
          </a:p>
          <a:p>
            <a:r>
              <a:rPr lang="sr-Latn-RS" dirty="0" smtClean="0"/>
              <a:t>a</a:t>
            </a:r>
            <a:r>
              <a:rPr lang="sr-Latn-RS" baseline="-25000" dirty="0" smtClean="0"/>
              <a:t>1</a:t>
            </a:r>
            <a:r>
              <a:rPr lang="sr-Latn-RS" dirty="0" smtClean="0"/>
              <a:t>: Jack je siv – l</a:t>
            </a:r>
            <a:r>
              <a:rPr lang="sr-Latn-RS" baseline="-25000" dirty="0" smtClean="0"/>
              <a:t>1</a:t>
            </a:r>
            <a:r>
              <a:rPr lang="sr-Latn-RS" dirty="0" smtClean="0"/>
              <a:t> = 70%</a:t>
            </a:r>
          </a:p>
          <a:p>
            <a:r>
              <a:rPr lang="sr-Latn-RS" dirty="0" smtClean="0"/>
              <a:t>a</a:t>
            </a:r>
            <a:r>
              <a:rPr lang="sr-Latn-RS" baseline="-25000" dirty="0" smtClean="0"/>
              <a:t>2</a:t>
            </a:r>
            <a:r>
              <a:rPr lang="sr-Latn-RS" dirty="0" smtClean="0"/>
              <a:t>: </a:t>
            </a:r>
            <a:r>
              <a:rPr lang="sr-Latn-RS" dirty="0"/>
              <a:t>Jack </a:t>
            </a:r>
            <a:r>
              <a:rPr lang="sr-Latn-RS" dirty="0" smtClean="0"/>
              <a:t>nije siv – l</a:t>
            </a:r>
            <a:r>
              <a:rPr lang="sr-Latn-RS" baseline="-25000" dirty="0" smtClean="0"/>
              <a:t>2</a:t>
            </a:r>
            <a:r>
              <a:rPr lang="sr-Latn-RS" dirty="0" smtClean="0"/>
              <a:t> </a:t>
            </a:r>
            <a:r>
              <a:rPr lang="sr-Latn-RS" dirty="0"/>
              <a:t>= </a:t>
            </a:r>
            <a:r>
              <a:rPr lang="sr-Latn-RS" dirty="0" smtClean="0"/>
              <a:t>30%</a:t>
            </a:r>
            <a:endParaRPr lang="sr-Latn-RS" dirty="0"/>
          </a:p>
          <a:p>
            <a:r>
              <a:rPr lang="sr-Latn-RS" dirty="0" smtClean="0"/>
              <a:t>Zaključak: Jack je siv</a:t>
            </a:r>
          </a:p>
        </p:txBody>
      </p:sp>
    </p:spTree>
    <p:extLst>
      <p:ext uri="{BB962C8B-B14F-4D97-AF65-F5344CB8AC3E}">
        <p14:creationId xmlns:p14="http://schemas.microsoft.com/office/powerpoint/2010/main" val="385206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Evidencijalno rezonovanje - primer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/>
              <a:t>K:</a:t>
            </a:r>
          </a:p>
          <a:p>
            <a:pPr lvl="1"/>
            <a:r>
              <a:rPr lang="sr-Latn-RS" dirty="0"/>
              <a:t>70% slonova su sivi</a:t>
            </a:r>
            <a:endParaRPr lang="en-GB" dirty="0"/>
          </a:p>
          <a:p>
            <a:pPr lvl="1"/>
            <a:r>
              <a:rPr lang="sr-Latn-RS" dirty="0" smtClean="0"/>
              <a:t>Nijedan </a:t>
            </a:r>
            <a:r>
              <a:rPr lang="sr-Latn-RS" dirty="0"/>
              <a:t>kraljevski slon nije siv</a:t>
            </a:r>
            <a:endParaRPr lang="en-GB" dirty="0"/>
          </a:p>
          <a:p>
            <a:pPr lvl="1"/>
            <a:r>
              <a:rPr lang="sr-Latn-RS" dirty="0"/>
              <a:t>Kraljevski slonovi su slonovi</a:t>
            </a:r>
          </a:p>
          <a:p>
            <a:pPr lvl="1"/>
            <a:r>
              <a:rPr lang="sr-Latn-RS" dirty="0"/>
              <a:t>Jack je </a:t>
            </a:r>
            <a:r>
              <a:rPr lang="sr-Latn-RS" dirty="0" smtClean="0">
                <a:solidFill>
                  <a:srgbClr val="FF0000"/>
                </a:solidFill>
              </a:rPr>
              <a:t>kraljevski</a:t>
            </a:r>
            <a:r>
              <a:rPr lang="sr-Latn-RS" dirty="0" smtClean="0"/>
              <a:t> slon</a:t>
            </a:r>
            <a:endParaRPr lang="sr-Latn-RS" dirty="0"/>
          </a:p>
          <a:p>
            <a:r>
              <a:rPr lang="sr-Latn-RS" dirty="0"/>
              <a:t>a</a:t>
            </a:r>
            <a:r>
              <a:rPr lang="sr-Latn-RS" baseline="-25000" dirty="0"/>
              <a:t>1</a:t>
            </a:r>
            <a:r>
              <a:rPr lang="sr-Latn-RS" dirty="0"/>
              <a:t>: Jack je </a:t>
            </a:r>
            <a:r>
              <a:rPr lang="sr-Latn-RS" dirty="0" smtClean="0"/>
              <a:t>siv – više nije konzistentna sa k</a:t>
            </a:r>
            <a:endParaRPr lang="sr-Latn-RS" dirty="0"/>
          </a:p>
          <a:p>
            <a:r>
              <a:rPr lang="sr-Latn-RS" dirty="0"/>
              <a:t>a</a:t>
            </a:r>
            <a:r>
              <a:rPr lang="sr-Latn-RS" baseline="-25000" dirty="0"/>
              <a:t>2</a:t>
            </a:r>
            <a:r>
              <a:rPr lang="sr-Latn-RS" dirty="0"/>
              <a:t>: Jack nije siv – </a:t>
            </a:r>
            <a:r>
              <a:rPr lang="sr-Latn-RS" dirty="0" smtClean="0"/>
              <a:t>jedina konzistentna hipoteza (l</a:t>
            </a:r>
            <a:r>
              <a:rPr lang="sr-Latn-RS" baseline="-25000" dirty="0" smtClean="0"/>
              <a:t>2</a:t>
            </a:r>
            <a:r>
              <a:rPr lang="sr-Latn-RS" dirty="0" smtClean="0"/>
              <a:t> = 100%)</a:t>
            </a:r>
            <a:endParaRPr lang="sr-Latn-RS" dirty="0"/>
          </a:p>
          <a:p>
            <a:r>
              <a:rPr lang="sr-Latn-RS" dirty="0"/>
              <a:t>Zaključak: Jack </a:t>
            </a:r>
            <a:r>
              <a:rPr lang="sr-Latn-RS" dirty="0" smtClean="0"/>
              <a:t>nije siv</a:t>
            </a:r>
          </a:p>
          <a:p>
            <a:r>
              <a:rPr lang="sr-Latn-RS" dirty="0" smtClean="0"/>
              <a:t>Šta je potrebno da uvedemo u semantičku mrežu da bismo mogli da imamo evidencijalno rezonovanje?</a:t>
            </a:r>
            <a:endParaRPr lang="sr-Latn-R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41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88E85384-012F-426F-A395-E4B0F7CD7F6D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8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9700" name="Rectangle 4"/>
          <p:cNvSpPr>
            <a:spLocks/>
          </p:cNvSpPr>
          <p:nvPr/>
        </p:nvSpPr>
        <p:spPr bwMode="auto">
          <a:xfrm>
            <a:off x="3068638" y="6553200"/>
            <a:ext cx="29845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/>
            <a:r>
              <a:rPr lang="en-US" sz="1100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© Franz J. Kurfess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Primer</a:t>
            </a:r>
            <a:r>
              <a:rPr lang="en-US" dirty="0" smtClean="0"/>
              <a:t> 2 </a:t>
            </a:r>
            <a:r>
              <a:rPr lang="sr-Latn-RS" dirty="0"/>
              <a:t>produkciona pravila</a:t>
            </a:r>
            <a:endParaRPr lang="en-US" dirty="0" smtClean="0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 podskup </a:t>
            </a:r>
            <a:r>
              <a:rPr lang="sr-Latn-RS" dirty="0" smtClean="0"/>
              <a:t>nemačkog </a:t>
            </a:r>
            <a:r>
              <a:rPr lang="sr-Latn-RS" dirty="0"/>
              <a:t>jezika</a:t>
            </a:r>
            <a:endParaRPr lang="en-US" dirty="0"/>
          </a:p>
        </p:txBody>
      </p:sp>
      <p:grpSp>
        <p:nvGrpSpPr>
          <p:cNvPr id="29703" name="Group 9"/>
          <p:cNvGrpSpPr>
            <a:grpSpLocks/>
          </p:cNvGrpSpPr>
          <p:nvPr/>
        </p:nvGrpSpPr>
        <p:grpSpPr bwMode="auto">
          <a:xfrm>
            <a:off x="228600" y="2133600"/>
            <a:ext cx="8637588" cy="2819400"/>
            <a:chOff x="0" y="0"/>
            <a:chExt cx="5441" cy="1776"/>
          </a:xfrm>
        </p:grpSpPr>
        <p:sp>
          <p:nvSpPr>
            <p:cNvPr id="29704" name="Rectangle 7"/>
            <p:cNvSpPr>
              <a:spLocks/>
            </p:cNvSpPr>
            <p:nvPr/>
          </p:nvSpPr>
          <p:spPr bwMode="auto">
            <a:xfrm>
              <a:off x="17" y="0"/>
              <a:ext cx="5424" cy="177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705" name="Rectangle 8"/>
            <p:cNvSpPr>
              <a:spLocks/>
            </p:cNvSpPr>
            <p:nvPr/>
          </p:nvSpPr>
          <p:spPr bwMode="auto">
            <a:xfrm>
              <a:off x="0" y="0"/>
              <a:ext cx="5392" cy="1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&lt;sentence&gt; 		-&gt; &lt;subject phrase&gt; &lt;verb&gt; &lt;object phrase&gt;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&lt;subject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&lt;object phrase&gt; 	-&gt; &lt;determiner&gt; &lt;adjective&gt; &lt;noun&gt;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&lt;determiner&gt; 	-&gt; der | die | das | den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&lt;noun&gt; 		-&gt; Mann | Frau | Kind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Hund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Katze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&lt;verb&gt; 		-&gt; mag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schimpft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vergisst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| </a:t>
              </a: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				  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verehrt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verzehrt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  <a:p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&lt;adjective&gt; -&gt;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schoene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starke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laute</a:t>
              </a:r>
              <a:r>
                <a:rPr lang="en-US" dirty="0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 | </a:t>
              </a:r>
              <a:r>
                <a:rPr lang="en-US" dirty="0" err="1">
                  <a:solidFill>
                    <a:srgbClr val="000020"/>
                  </a:solidFill>
                  <a:latin typeface="Courier New" charset="0"/>
                  <a:cs typeface="Courier New" charset="0"/>
                  <a:sym typeface="Courier New" charset="0"/>
                </a:rPr>
                <a:t>duenne</a:t>
              </a:r>
              <a:endParaRPr lang="en-US" dirty="0">
                <a:solidFill>
                  <a:srgbClr val="000020"/>
                </a:solidFill>
                <a:latin typeface="Courier New" charset="0"/>
                <a:cs typeface="Courier New" charset="0"/>
                <a:sym typeface="Courier New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3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Zaključivanje u semantičkim mrežama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14478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primer</a:t>
            </a:r>
            <a:r>
              <a:rPr lang="en-US" dirty="0" smtClean="0"/>
              <a:t>: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 smtClean="0"/>
              <a:t>je kanarinac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5610225" cy="407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05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Upiti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sr-Latn-RS" dirty="0" smtClean="0"/>
              <a:t>Koje je boje </a:t>
            </a:r>
            <a:r>
              <a:rPr lang="en-US" dirty="0" err="1" smtClean="0"/>
              <a:t>Tweety</a:t>
            </a:r>
            <a:r>
              <a:rPr lang="en-US" dirty="0"/>
              <a:t>?”</a:t>
            </a:r>
          </a:p>
          <a:p>
            <a:pPr lvl="1"/>
            <a:r>
              <a:rPr lang="en-US" dirty="0" smtClean="0"/>
              <a:t>“</a:t>
            </a:r>
            <a:r>
              <a:rPr lang="sr-Latn-RS" dirty="0" smtClean="0"/>
              <a:t>Može li</a:t>
            </a:r>
            <a:r>
              <a:rPr lang="en-US" dirty="0" smtClean="0"/>
              <a:t>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 smtClean="0"/>
              <a:t>da leti</a:t>
            </a:r>
            <a:r>
              <a:rPr lang="en-US" dirty="0" smtClean="0"/>
              <a:t>?”</a:t>
            </a:r>
            <a:endParaRPr lang="en-US" dirty="0"/>
          </a:p>
          <a:p>
            <a:pPr lvl="1"/>
            <a:r>
              <a:rPr lang="en-US" dirty="0" smtClean="0"/>
              <a:t>“</a:t>
            </a:r>
            <a:r>
              <a:rPr lang="sr-Latn-RS" dirty="0" smtClean="0"/>
              <a:t>da li </a:t>
            </a:r>
            <a:r>
              <a:rPr lang="en-US" dirty="0" err="1" smtClean="0"/>
              <a:t>Tweety</a:t>
            </a:r>
            <a:r>
              <a:rPr lang="en-US" dirty="0" smtClean="0"/>
              <a:t> </a:t>
            </a:r>
            <a:r>
              <a:rPr lang="sr-Latn-RS" dirty="0" smtClean="0"/>
              <a:t>udiše kiseonik</a:t>
            </a:r>
            <a:r>
              <a:rPr lang="en-US" dirty="0" smtClean="0"/>
              <a:t>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</a:t>
            </a:r>
            <a:r>
              <a:rPr lang="sr-Latn-RS" dirty="0" smtClean="0"/>
              <a:t>mrežama: </a:t>
            </a:r>
            <a:r>
              <a:rPr lang="sr-Latn-RS" dirty="0"/>
              <a:t>Algoritam za nasleđivanje vrednosti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7500" lnSpcReduction="20000"/>
          </a:bodyPr>
          <a:lstStyle/>
          <a:p>
            <a:r>
              <a:rPr lang="sr-Latn-RS" dirty="0" smtClean="0"/>
              <a:t>Neka je</a:t>
            </a:r>
            <a:r>
              <a:rPr lang="en-US" dirty="0" smtClean="0"/>
              <a:t> </a:t>
            </a:r>
            <a:r>
              <a:rPr lang="en-US" b="1" dirty="0"/>
              <a:t>F </a:t>
            </a:r>
            <a:r>
              <a:rPr lang="sr-Latn-RS" b="1" dirty="0" smtClean="0"/>
              <a:t>zadati čvor</a:t>
            </a:r>
            <a:r>
              <a:rPr lang="sr-Latn-RS" dirty="0" smtClean="0"/>
              <a:t> </a:t>
            </a:r>
            <a:r>
              <a:rPr lang="en-US" dirty="0" smtClean="0"/>
              <a:t>(“</a:t>
            </a:r>
            <a:r>
              <a:rPr lang="en-US" dirty="0" err="1"/>
              <a:t>Tweety</a:t>
            </a:r>
            <a:r>
              <a:rPr lang="en-US" dirty="0"/>
              <a:t>”) </a:t>
            </a:r>
            <a:r>
              <a:rPr lang="sr-Latn-RS" dirty="0" smtClean="0"/>
              <a:t>a</a:t>
            </a:r>
            <a:r>
              <a:rPr lang="en-US" dirty="0" smtClean="0"/>
              <a:t> </a:t>
            </a:r>
            <a:r>
              <a:rPr lang="en-US" b="1" dirty="0" smtClean="0"/>
              <a:t>S</a:t>
            </a:r>
            <a:r>
              <a:rPr lang="sr-Latn-RS" b="1" dirty="0" smtClean="0"/>
              <a:t> zadati atribut</a:t>
            </a:r>
            <a:r>
              <a:rPr lang="en-US" dirty="0" smtClean="0"/>
              <a:t> (</a:t>
            </a:r>
            <a:r>
              <a:rPr lang="sr-Latn-RS" dirty="0" smtClean="0"/>
              <a:t>n</a:t>
            </a:r>
            <a:r>
              <a:rPr lang="en-US" dirty="0" smtClean="0"/>
              <a:t>.</a:t>
            </a:r>
            <a:r>
              <a:rPr lang="sr-Latn-RS" dirty="0" smtClean="0"/>
              <a:t>pr</a:t>
            </a:r>
            <a:r>
              <a:rPr lang="en-US" dirty="0" smtClean="0"/>
              <a:t>. “</a:t>
            </a:r>
            <a:r>
              <a:rPr lang="sr-Latn-RS" dirty="0" smtClean="0"/>
              <a:t>breathes</a:t>
            </a:r>
            <a:r>
              <a:rPr lang="en-US" dirty="0" smtClean="0"/>
              <a:t>”)</a:t>
            </a:r>
            <a:endParaRPr lang="en-US" dirty="0"/>
          </a:p>
          <a:p>
            <a:r>
              <a:rPr lang="sr-Latn-RS" dirty="0" smtClean="0"/>
              <a:t>Formiramo </a:t>
            </a:r>
            <a:r>
              <a:rPr lang="sr-Latn-RS" b="1" dirty="0" smtClean="0"/>
              <a:t>red </a:t>
            </a:r>
            <a:r>
              <a:rPr lang="sr-Latn-RS" dirty="0" smtClean="0"/>
              <a:t>koji se sastoji od </a:t>
            </a:r>
            <a:r>
              <a:rPr lang="sr-Latn-RS" b="1" dirty="0" smtClean="0"/>
              <a:t>čvora </a:t>
            </a:r>
            <a:r>
              <a:rPr lang="en-US" b="1" dirty="0" smtClean="0"/>
              <a:t>F</a:t>
            </a:r>
            <a:r>
              <a:rPr lang="en-US" dirty="0" smtClean="0"/>
              <a:t> </a:t>
            </a:r>
            <a:r>
              <a:rPr lang="sr-Latn-RS" dirty="0" smtClean="0"/>
              <a:t>i </a:t>
            </a:r>
            <a:r>
              <a:rPr lang="sr-Latn-RS" b="1" dirty="0" smtClean="0"/>
              <a:t>svih klasnih čvorova koji su sa čvorom F</a:t>
            </a:r>
            <a:r>
              <a:rPr lang="sr-Latn-RS" dirty="0" smtClean="0"/>
              <a:t> povezani relacijom </a:t>
            </a:r>
            <a:r>
              <a:rPr lang="en-US" b="1" i="1" dirty="0" err="1" smtClean="0"/>
              <a:t>is_a</a:t>
            </a:r>
            <a:r>
              <a:rPr lang="en-US" dirty="0" smtClean="0"/>
              <a:t>. </a:t>
            </a:r>
            <a:r>
              <a:rPr lang="sr-Latn-RS" dirty="0" smtClean="0"/>
              <a:t>Čvor</a:t>
            </a:r>
            <a:r>
              <a:rPr lang="en-US" dirty="0" smtClean="0"/>
              <a:t> </a:t>
            </a:r>
            <a:r>
              <a:rPr lang="en-US" dirty="0"/>
              <a:t>F </a:t>
            </a:r>
            <a:r>
              <a:rPr lang="sr-Latn-RS" dirty="0" smtClean="0"/>
              <a:t>je na vrhu </a:t>
            </a:r>
            <a:r>
              <a:rPr lang="en-US" dirty="0" err="1" smtClean="0"/>
              <a:t>reda</a:t>
            </a:r>
            <a:r>
              <a:rPr lang="sr-Latn-RS" dirty="0"/>
              <a:t>:</a:t>
            </a:r>
            <a:r>
              <a:rPr lang="sr-Latn-RS" dirty="0" smtClean="0"/>
              <a:t> </a:t>
            </a:r>
            <a:r>
              <a:rPr lang="sr-Latn-RS" dirty="0" smtClean="0">
                <a:solidFill>
                  <a:srgbClr val="002060"/>
                </a:solidFill>
              </a:rPr>
              <a:t>(</a:t>
            </a:r>
            <a:r>
              <a:rPr lang="sr-Latn-RS" b="1" dirty="0" smtClean="0">
                <a:solidFill>
                  <a:srgbClr val="FF0000"/>
                </a:solidFill>
              </a:rPr>
              <a:t>Tweety</a:t>
            </a:r>
            <a:r>
              <a:rPr lang="sr-Latn-RS" dirty="0" smtClean="0">
                <a:solidFill>
                  <a:srgbClr val="002060"/>
                </a:solidFill>
              </a:rPr>
              <a:t>,</a:t>
            </a:r>
            <a:r>
              <a:rPr lang="sr-Latn-RS" dirty="0" smtClean="0">
                <a:solidFill>
                  <a:srgbClr val="FF0000"/>
                </a:solidFill>
              </a:rPr>
              <a:t> </a:t>
            </a:r>
            <a:r>
              <a:rPr lang="sr-Latn-RS" b="1" dirty="0" smtClean="0">
                <a:solidFill>
                  <a:srgbClr val="FF0000"/>
                </a:solidFill>
              </a:rPr>
              <a:t>Canary</a:t>
            </a:r>
            <a:r>
              <a:rPr lang="sr-Latn-RS" dirty="0" smtClean="0">
                <a:solidFill>
                  <a:srgbClr val="002060"/>
                </a:solidFill>
              </a:rPr>
              <a:t>)</a:t>
            </a:r>
            <a:r>
              <a:rPr lang="sr-Latn-RS" dirty="0" smtClean="0"/>
              <a:t>. </a:t>
            </a:r>
          </a:p>
          <a:p>
            <a:r>
              <a:rPr lang="en-US" dirty="0" err="1" smtClean="0"/>
              <a:t>Dok</a:t>
            </a:r>
            <a:r>
              <a:rPr lang="en-US" dirty="0" smtClean="0"/>
              <a:t> se red </a:t>
            </a:r>
            <a:r>
              <a:rPr lang="en-US" b="1" dirty="0" smtClean="0"/>
              <a:t>ne </a:t>
            </a:r>
            <a:r>
              <a:rPr lang="en-US" b="1" dirty="0" err="1" smtClean="0"/>
              <a:t>ispra</a:t>
            </a:r>
            <a:r>
              <a:rPr lang="sr-Latn-RS" b="1" dirty="0" smtClean="0"/>
              <a:t>z</a:t>
            </a:r>
            <a:r>
              <a:rPr lang="en-US" b="1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ili</a:t>
            </a:r>
            <a:r>
              <a:rPr lang="en-US" dirty="0" smtClean="0"/>
              <a:t> </a:t>
            </a:r>
            <a:r>
              <a:rPr lang="en-US" b="1" dirty="0" smtClean="0"/>
              <a:t>ne </a:t>
            </a:r>
            <a:r>
              <a:rPr lang="en-US" b="1" dirty="0" err="1" smtClean="0"/>
              <a:t>na</a:t>
            </a:r>
            <a:r>
              <a:rPr lang="sr-Latn-RS" b="1" dirty="0"/>
              <a:t>đ</a:t>
            </a:r>
            <a:r>
              <a:rPr lang="en-US" b="1" dirty="0" smtClean="0"/>
              <a:t>e </a:t>
            </a:r>
            <a:r>
              <a:rPr lang="en-US" b="1" dirty="0" err="1" smtClean="0"/>
              <a:t>vrednost</a:t>
            </a:r>
            <a:r>
              <a:rPr lang="en-US" dirty="0" smtClean="0"/>
              <a:t>, </a:t>
            </a:r>
            <a:r>
              <a:rPr lang="en-US" dirty="0" err="1" smtClean="0"/>
              <a:t>proveriti</a:t>
            </a:r>
            <a:r>
              <a:rPr lang="en-US" dirty="0" smtClean="0"/>
              <a:t> </a:t>
            </a:r>
            <a:r>
              <a:rPr lang="en-US" b="1" dirty="0" smtClean="0"/>
              <a:t>da li </a:t>
            </a:r>
            <a:r>
              <a:rPr lang="en-US" b="1" dirty="0" err="1" smtClean="0"/>
              <a:t>prvi</a:t>
            </a:r>
            <a:r>
              <a:rPr lang="en-US" b="1" dirty="0" smtClean="0"/>
              <a:t> element u </a:t>
            </a:r>
            <a:r>
              <a:rPr lang="en-US" b="1" dirty="0" err="1" smtClean="0"/>
              <a:t>redu</a:t>
            </a:r>
            <a:r>
              <a:rPr lang="en-US" b="1" dirty="0" smtClean="0"/>
              <a:t> </a:t>
            </a:r>
            <a:r>
              <a:rPr lang="en-US" b="1" dirty="0" err="1" smtClean="0"/>
              <a:t>ima</a:t>
            </a:r>
            <a:r>
              <a:rPr lang="en-US" b="1" dirty="0" smtClean="0"/>
              <a:t> </a:t>
            </a:r>
            <a:r>
              <a:rPr lang="en-US" b="1" dirty="0" err="1" smtClean="0"/>
              <a:t>vrednost</a:t>
            </a:r>
            <a:r>
              <a:rPr lang="en-US" b="1" dirty="0" smtClean="0"/>
              <a:t> u </a:t>
            </a:r>
            <a:r>
              <a:rPr lang="en-US" b="1" dirty="0" err="1" smtClean="0"/>
              <a:t>svom</a:t>
            </a:r>
            <a:r>
              <a:rPr lang="en-US" b="1" dirty="0" smtClean="0"/>
              <a:t> </a:t>
            </a:r>
            <a:r>
              <a:rPr lang="en-US" b="1" dirty="0" err="1" smtClean="0"/>
              <a:t>atributu</a:t>
            </a:r>
            <a:r>
              <a:rPr lang="en-US" b="1" dirty="0" smtClean="0"/>
              <a:t> S</a:t>
            </a:r>
            <a:r>
              <a:rPr lang="sr-Latn-RS" dirty="0" smtClean="0"/>
              <a:t>.</a:t>
            </a:r>
          </a:p>
          <a:p>
            <a:pPr lvl="1"/>
            <a:r>
              <a:rPr lang="sr-Latn-RS" dirty="0" smtClean="0"/>
              <a:t>Ako prvi elemenat ima vrednost u svom atributu </a:t>
            </a:r>
            <a:r>
              <a:rPr lang="en-US" dirty="0" smtClean="0"/>
              <a:t>S</a:t>
            </a:r>
            <a:r>
              <a:rPr lang="sr-Latn-RS" dirty="0" smtClean="0"/>
              <a:t>, vrednost je nađena.</a:t>
            </a:r>
            <a:endParaRPr lang="en-US" dirty="0"/>
          </a:p>
          <a:p>
            <a:pPr lvl="1"/>
            <a:r>
              <a:rPr lang="sr-Latn-RS" dirty="0" smtClean="0"/>
              <a:t>U protivnom ukloniti prvi elemenat iz reda i dodati na kraj reda čvorove koji su sa prvim elementom povezani relacijom </a:t>
            </a:r>
            <a:r>
              <a:rPr lang="en-US" i="1" dirty="0" err="1" smtClean="0"/>
              <a:t>ako</a:t>
            </a:r>
            <a:r>
              <a:rPr lang="sr-Latn-RS" i="1" dirty="0" smtClean="0"/>
              <a:t>: </a:t>
            </a:r>
            <a:r>
              <a:rPr lang="sr-Latn-RS" dirty="0" smtClean="0"/>
              <a:t>(</a:t>
            </a:r>
            <a:r>
              <a:rPr lang="sr-Latn-RS" b="1" dirty="0" smtClean="0">
                <a:solidFill>
                  <a:srgbClr val="FF0000"/>
                </a:solidFill>
              </a:rPr>
              <a:t>Canry</a:t>
            </a:r>
            <a:r>
              <a:rPr lang="sr-Latn-RS" b="1" dirty="0" smtClean="0">
                <a:solidFill>
                  <a:srgbClr val="002060"/>
                </a:solidFill>
              </a:rPr>
              <a:t>,</a:t>
            </a:r>
            <a:r>
              <a:rPr lang="sr-Latn-RS" b="1" dirty="0" smtClean="0">
                <a:solidFill>
                  <a:srgbClr val="FF0000"/>
                </a:solidFill>
              </a:rPr>
              <a:t> Bird</a:t>
            </a:r>
            <a:r>
              <a:rPr lang="sr-Latn-RS" dirty="0" smtClean="0"/>
              <a:t>); (</a:t>
            </a:r>
            <a:r>
              <a:rPr lang="sr-Latn-RS" b="1" dirty="0" smtClean="0">
                <a:solidFill>
                  <a:srgbClr val="FF0000"/>
                </a:solidFill>
              </a:rPr>
              <a:t>Bird</a:t>
            </a:r>
            <a:r>
              <a:rPr lang="sr-Latn-RS" b="1" dirty="0" smtClean="0">
                <a:solidFill>
                  <a:srgbClr val="002060"/>
                </a:solidFill>
              </a:rPr>
              <a:t>,</a:t>
            </a:r>
            <a:r>
              <a:rPr lang="sr-Latn-RS" b="1" dirty="0" smtClean="0">
                <a:solidFill>
                  <a:srgbClr val="FF0000"/>
                </a:solidFill>
              </a:rPr>
              <a:t> Animal</a:t>
            </a:r>
            <a:r>
              <a:rPr lang="sr-Latn-RS" dirty="0" smtClean="0"/>
              <a:t>); </a:t>
            </a:r>
            <a:r>
              <a:rPr lang="sr-Latn-RS" b="1" dirty="0" smtClean="0">
                <a:solidFill>
                  <a:srgbClr val="FF0000"/>
                </a:solidFill>
              </a:rPr>
              <a:t>Animal</a:t>
            </a:r>
            <a:r>
              <a:rPr lang="sr-Latn-RS" dirty="0" smtClean="0"/>
              <a:t> (</a:t>
            </a:r>
            <a:r>
              <a:rPr lang="sr-Latn-RS" b="1" dirty="0" smtClean="0">
                <a:solidFill>
                  <a:srgbClr val="002060"/>
                </a:solidFill>
              </a:rPr>
              <a:t>breathes=Oxygen</a:t>
            </a:r>
            <a:r>
              <a:rPr lang="sr-Latn-RS" dirty="0" smtClean="0"/>
              <a:t>)</a:t>
            </a:r>
            <a:r>
              <a:rPr lang="sr-Latn-RS" i="1" dirty="0" smtClean="0"/>
              <a:t> </a:t>
            </a:r>
            <a:endParaRPr lang="sr-Latn-RS" dirty="0" smtClean="0"/>
          </a:p>
          <a:p>
            <a:r>
              <a:rPr lang="sr-Latn-RS" dirty="0" smtClean="0"/>
              <a:t>Ako je vrednost nađena </a:t>
            </a:r>
            <a:r>
              <a:rPr lang="sr-Latn-RS" dirty="0"/>
              <a:t>(</a:t>
            </a:r>
            <a:r>
              <a:rPr lang="sr-Latn-RS" b="1" dirty="0">
                <a:solidFill>
                  <a:srgbClr val="002060"/>
                </a:solidFill>
              </a:rPr>
              <a:t>breathes=Oxygen</a:t>
            </a:r>
            <a:r>
              <a:rPr lang="sr-Latn-RS" dirty="0"/>
              <a:t>)</a:t>
            </a:r>
            <a:r>
              <a:rPr lang="sr-Latn-RS" i="1" dirty="0"/>
              <a:t> </a:t>
            </a:r>
            <a:r>
              <a:rPr lang="sr-Latn-RS" dirty="0" smtClean="0"/>
              <a:t>ta vrednost je vrednost atributa S</a:t>
            </a:r>
            <a:r>
              <a:rPr lang="sr-Latn-RS" i="1" dirty="0" smtClean="0"/>
              <a:t> </a:t>
            </a:r>
            <a:r>
              <a:rPr lang="sr-Latn-RS" dirty="0" smtClean="0"/>
              <a:t>za čvor F (</a:t>
            </a:r>
            <a:r>
              <a:rPr lang="en-US" b="1" dirty="0" err="1" smtClean="0">
                <a:solidFill>
                  <a:srgbClr val="FF0000"/>
                </a:solidFill>
              </a:rPr>
              <a:t>Tweety</a:t>
            </a:r>
            <a:r>
              <a:rPr lang="sr-Latn-RS" dirty="0" smtClean="0"/>
              <a:t>,</a:t>
            </a:r>
            <a:r>
              <a:rPr lang="sr-Latn-RS" dirty="0"/>
              <a:t> </a:t>
            </a:r>
            <a:r>
              <a:rPr lang="sr-Latn-RS" b="1" dirty="0" smtClean="0">
                <a:solidFill>
                  <a:srgbClr val="002060"/>
                </a:solidFill>
              </a:rPr>
              <a:t>breathes=Oxygen</a:t>
            </a:r>
            <a:r>
              <a:rPr lang="sr-Latn-RS" dirty="0" smtClean="0"/>
              <a:t>) </a:t>
            </a:r>
            <a:r>
              <a:rPr lang="en-US" dirty="0" smtClean="0"/>
              <a:t>.</a:t>
            </a:r>
            <a:r>
              <a:rPr lang="sr-Latn-RS" dirty="0" smtClean="0"/>
              <a:t> U protivnom, vrednost nije nađena.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7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/>
              <a:t>Zaključivanje u semantičkim mrežama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Latn-RS" dirty="0" smtClean="0"/>
              <a:t>Kako se može odgovoriti na pitanja oblika</a:t>
            </a:r>
            <a:r>
              <a:rPr lang="en-US" dirty="0" smtClean="0"/>
              <a:t>:</a:t>
            </a:r>
            <a:endParaRPr lang="en-US" dirty="0"/>
          </a:p>
          <a:p>
            <a:pPr lvl="1">
              <a:lnSpc>
                <a:spcPts val="2500"/>
              </a:lnSpc>
            </a:pPr>
            <a:r>
              <a:rPr lang="sr-Latn-RS" dirty="0" smtClean="0"/>
              <a:t>Da li je koncept A specijalizacija koncepta </a:t>
            </a:r>
            <a:r>
              <a:rPr lang="en-US" dirty="0" smtClean="0"/>
              <a:t>B</a:t>
            </a:r>
            <a:r>
              <a:rPr lang="en-US" dirty="0"/>
              <a:t>?</a:t>
            </a:r>
          </a:p>
          <a:p>
            <a:pPr lvl="1">
              <a:lnSpc>
                <a:spcPts val="2500"/>
              </a:lnSpc>
            </a:pPr>
            <a:r>
              <a:rPr lang="sr-Latn-RS" dirty="0" smtClean="0"/>
              <a:t>Da li je mačka životinja</a:t>
            </a:r>
            <a:r>
              <a:rPr lang="en-US" dirty="0" smtClean="0"/>
              <a:t>?</a:t>
            </a:r>
            <a:endParaRPr lang="en-US" dirty="0"/>
          </a:p>
          <a:p>
            <a:pPr lvl="1">
              <a:lnSpc>
                <a:spcPts val="2500"/>
              </a:lnSpc>
            </a:pPr>
            <a:r>
              <a:rPr lang="sr-Latn-RS" dirty="0" smtClean="0"/>
              <a:t>Da li je</a:t>
            </a:r>
            <a:r>
              <a:rPr lang="en-US" dirty="0" smtClean="0"/>
              <a:t> </a:t>
            </a:r>
            <a:r>
              <a:rPr lang="en-US" dirty="0"/>
              <a:t>BMW </a:t>
            </a:r>
            <a:r>
              <a:rPr lang="sr-Latn-RS" dirty="0" smtClean="0"/>
              <a:t>auto</a:t>
            </a:r>
            <a:r>
              <a:rPr lang="en-US" dirty="0" smtClean="0"/>
              <a:t>?</a:t>
            </a:r>
            <a:endParaRPr lang="en-US" dirty="0"/>
          </a:p>
          <a:p>
            <a:pPr>
              <a:lnSpc>
                <a:spcPts val="3000"/>
              </a:lnSpc>
            </a:pPr>
            <a:r>
              <a:rPr lang="sr-Latn-RS" dirty="0" smtClean="0"/>
              <a:t>Za ilustrovanje mehanizma zaključivanja posmatraćemo ograničen oblik semantičke mreže</a:t>
            </a:r>
            <a:endParaRPr lang="en-US" dirty="0"/>
          </a:p>
          <a:p>
            <a:pPr lvl="1"/>
            <a:r>
              <a:rPr lang="sr-Latn-RS" b="1" dirty="0" smtClean="0"/>
              <a:t>Mreža sa striktnim nasleđivanjem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92"/>
            <a:ext cx="8229600" cy="1143000"/>
          </a:xfrm>
        </p:spPr>
        <p:txBody>
          <a:bodyPr/>
          <a:lstStyle/>
          <a:p>
            <a:r>
              <a:rPr lang="sr-Latn-RS" dirty="0"/>
              <a:t>I</a:t>
            </a:r>
            <a:r>
              <a:rPr lang="sr-Latn-RS" dirty="0" smtClean="0"/>
              <a:t>NTUICIJA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3618"/>
            <a:ext cx="8229600" cy="5539582"/>
          </a:xfrm>
        </p:spPr>
        <p:txBody>
          <a:bodyPr/>
          <a:lstStyle/>
          <a:p>
            <a:r>
              <a:rPr lang="sr-Latn-RS" b="1" dirty="0" smtClean="0"/>
              <a:t>Mreža sa striktnim nasleđivanjem </a:t>
            </a:r>
            <a:r>
              <a:rPr lang="sr-Latn-RS" dirty="0" smtClean="0"/>
              <a:t>sadrži </a:t>
            </a:r>
            <a:r>
              <a:rPr lang="sr-Latn-RS" b="1" dirty="0" smtClean="0"/>
              <a:t>čvorove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sr-Latn-RS" dirty="0" smtClean="0"/>
              <a:t>koncepti</a:t>
            </a:r>
            <a:r>
              <a:rPr lang="en-US" dirty="0" smtClean="0"/>
              <a:t>, </a:t>
            </a:r>
            <a:r>
              <a:rPr lang="sr-Latn-RS" dirty="0" smtClean="0"/>
              <a:t>svojstva</a:t>
            </a:r>
            <a:r>
              <a:rPr lang="en-US" dirty="0" smtClean="0"/>
              <a:t>) </a:t>
            </a:r>
            <a:r>
              <a:rPr lang="sr-Latn-RS" dirty="0" smtClean="0"/>
              <a:t>i </a:t>
            </a:r>
            <a:r>
              <a:rPr lang="sr-Latn-RS" b="1" dirty="0" smtClean="0"/>
              <a:t>usmerene linkove</a:t>
            </a:r>
            <a:r>
              <a:rPr lang="en-US" b="1" dirty="0" smtClean="0"/>
              <a:t> </a:t>
            </a:r>
            <a:r>
              <a:rPr lang="en-US" dirty="0"/>
              <a:t>(</a:t>
            </a:r>
            <a:r>
              <a:rPr lang="en-US" dirty="0" err="1" smtClean="0"/>
              <a:t>generaliza</a:t>
            </a:r>
            <a:r>
              <a:rPr lang="sr-Latn-RS" dirty="0" smtClean="0"/>
              <a:t>cija</a:t>
            </a:r>
            <a:r>
              <a:rPr lang="en-US" dirty="0" smtClean="0"/>
              <a:t>/ISA </a:t>
            </a:r>
            <a:r>
              <a:rPr lang="sr-Latn-RS" dirty="0" smtClean="0"/>
              <a:t>relacija</a:t>
            </a:r>
            <a:r>
              <a:rPr lang="en-US" dirty="0" smtClean="0"/>
              <a:t>).</a:t>
            </a:r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sz="2400" b="1" dirty="0" smtClean="0"/>
          </a:p>
          <a:p>
            <a:r>
              <a:rPr lang="sr-Latn-RS" sz="2400" b="1" dirty="0" smtClean="0"/>
              <a:t>Zadatak rezonovanja</a:t>
            </a:r>
            <a:r>
              <a:rPr lang="en-US" sz="2400" dirty="0" smtClean="0"/>
              <a:t>: </a:t>
            </a:r>
            <a:r>
              <a:rPr lang="sr-Latn-RS" sz="2400" dirty="0" smtClean="0"/>
              <a:t>da li je koncept </a:t>
            </a:r>
            <a:r>
              <a:rPr lang="en-US" sz="2400" i="1" dirty="0" smtClean="0"/>
              <a:t>B </a:t>
            </a:r>
            <a:r>
              <a:rPr lang="en-US" sz="2400" b="1" dirty="0" err="1" smtClean="0"/>
              <a:t>speci</a:t>
            </a:r>
            <a:r>
              <a:rPr lang="sr-Latn-RS" sz="2400" b="1" dirty="0" smtClean="0"/>
              <a:t>j</a:t>
            </a:r>
            <a:r>
              <a:rPr lang="en-US" sz="2400" b="1" dirty="0" err="1" smtClean="0"/>
              <a:t>aliza</a:t>
            </a:r>
            <a:r>
              <a:rPr lang="sr-Latn-RS" sz="2400" b="1" dirty="0" smtClean="0"/>
              <a:t>cija</a:t>
            </a:r>
            <a:r>
              <a:rPr lang="en-US" sz="2400" b="1" dirty="0" smtClean="0"/>
              <a:t> </a:t>
            </a:r>
            <a:r>
              <a:rPr lang="en-US" sz="2400" dirty="0" smtClean="0"/>
              <a:t>(</a:t>
            </a:r>
            <a:r>
              <a:rPr lang="sr-Latn-RS" sz="2400" dirty="0" smtClean="0"/>
              <a:t>podkoncept</a:t>
            </a:r>
            <a:r>
              <a:rPr lang="en-US" sz="2400" dirty="0" smtClean="0"/>
              <a:t>)</a:t>
            </a:r>
            <a:r>
              <a:rPr lang="sr-Latn-RS" sz="2400" dirty="0" smtClean="0"/>
              <a:t> drugog koncepta </a:t>
            </a:r>
            <a:r>
              <a:rPr lang="en-US" sz="2400" i="1" dirty="0" smtClean="0"/>
              <a:t>B’</a:t>
            </a:r>
            <a:r>
              <a:rPr lang="en-US" sz="2400" dirty="0" smtClean="0"/>
              <a:t>?</a:t>
            </a:r>
            <a:endParaRPr lang="sr-Latn-RS" sz="2400" dirty="0" smtClean="0"/>
          </a:p>
          <a:p>
            <a:r>
              <a:rPr lang="en-US" sz="2400" b="1" dirty="0" err="1" smtClean="0"/>
              <a:t>Pitanje</a:t>
            </a:r>
            <a:r>
              <a:rPr lang="en-US" sz="2400" dirty="0" smtClean="0"/>
              <a:t>: </a:t>
            </a:r>
            <a:r>
              <a:rPr lang="sr-Latn-RS" sz="2400" dirty="0" smtClean="0"/>
              <a:t>Može li se taj zadatak rešiti efikasno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667000"/>
            <a:ext cx="4495800" cy="2034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0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Mreže kao skupovi formula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1447800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Mreža sa striktnim nasleđivanjem je skup </a:t>
            </a:r>
            <a:r>
              <a:rPr lang="en-US" dirty="0" smtClean="0"/>
              <a:t>Θ </a:t>
            </a:r>
            <a:r>
              <a:rPr lang="sr-Latn-RS" dirty="0" smtClean="0"/>
              <a:t>formula oblika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905000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 err="1"/>
              <a:t>isa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4400" y="2362200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b="1" dirty="0" smtClean="0"/>
              <a:t>Primer 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2895600"/>
            <a:ext cx="7086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Student </a:t>
            </a:r>
            <a:r>
              <a:rPr lang="sr-Latn-RS" dirty="0" smtClean="0"/>
              <a:t>		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Person</a:t>
            </a:r>
            <a:endParaRPr lang="en-US" dirty="0"/>
          </a:p>
          <a:p>
            <a:r>
              <a:rPr lang="en-US" dirty="0"/>
              <a:t>Student </a:t>
            </a:r>
            <a:r>
              <a:rPr lang="sr-Latn-RS" dirty="0" smtClean="0"/>
              <a:t>		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studious</a:t>
            </a:r>
            <a:endParaRPr lang="en-US" dirty="0"/>
          </a:p>
          <a:p>
            <a:r>
              <a:rPr lang="en-US" dirty="0"/>
              <a:t>Professor </a:t>
            </a:r>
            <a:r>
              <a:rPr lang="sr-Latn-RS" dirty="0" smtClean="0"/>
              <a:t>	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Person</a:t>
            </a:r>
            <a:endParaRPr lang="en-US" dirty="0"/>
          </a:p>
          <a:p>
            <a:r>
              <a:rPr lang="en-US" dirty="0"/>
              <a:t>Professor </a:t>
            </a:r>
            <a:r>
              <a:rPr lang="sr-Latn-RS" dirty="0" smtClean="0"/>
              <a:t>	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knowledgeable</a:t>
            </a:r>
            <a:endParaRPr lang="en-US" dirty="0"/>
          </a:p>
          <a:p>
            <a:r>
              <a:rPr lang="en-US" dirty="0"/>
              <a:t>Grad-Student </a:t>
            </a:r>
            <a:r>
              <a:rPr lang="sr-Latn-RS" dirty="0" smtClean="0"/>
              <a:t>	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Student</a:t>
            </a:r>
            <a:endParaRPr lang="en-US" dirty="0"/>
          </a:p>
          <a:p>
            <a:r>
              <a:rPr lang="en-US" dirty="0"/>
              <a:t>Undergrad-Student </a:t>
            </a:r>
            <a:r>
              <a:rPr lang="sr-Latn-RS" dirty="0" smtClean="0"/>
              <a:t>	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sr-Latn-RS" b="1" dirty="0" smtClean="0"/>
              <a:t>	</a:t>
            </a:r>
            <a:r>
              <a:rPr lang="en-US" dirty="0" smtClean="0"/>
              <a:t>Student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6800" y="4876800"/>
            <a:ext cx="7086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b="1" dirty="0" smtClean="0"/>
              <a:t>Zadatak rezonovanja</a:t>
            </a:r>
            <a:r>
              <a:rPr lang="en-US" b="1" dirty="0" smtClean="0"/>
              <a:t> (</a:t>
            </a:r>
            <a:r>
              <a:rPr lang="sr-Latn-RS" b="1" dirty="0" smtClean="0"/>
              <a:t>nasleđivanje</a:t>
            </a:r>
            <a:r>
              <a:rPr lang="en-US" b="1" dirty="0" smtClean="0"/>
              <a:t>)</a:t>
            </a:r>
            <a:r>
              <a:rPr lang="en-US" dirty="0" smtClean="0"/>
              <a:t>: </a:t>
            </a:r>
            <a:r>
              <a:rPr lang="sr-Latn-RS" dirty="0" smtClean="0"/>
              <a:t> </a:t>
            </a:r>
            <a:r>
              <a:rPr lang="en-US" dirty="0" smtClean="0"/>
              <a:t>Θ </a:t>
            </a:r>
            <a:r>
              <a:rPr lang="sr-Latn-RS" dirty="0" smtClean="0"/>
              <a:t>  </a:t>
            </a:r>
            <a:r>
              <a:rPr lang="en-US" dirty="0" smtClean="0"/>
              <a:t>|= </a:t>
            </a:r>
            <a:r>
              <a:rPr lang="sr-Latn-RS" dirty="0" smtClean="0"/>
              <a:t>  </a:t>
            </a:r>
            <a:r>
              <a:rPr lang="en-US" i="1" dirty="0" smtClean="0"/>
              <a:t>C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b="1" dirty="0" err="1"/>
              <a:t>isa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i="1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 smtClean="0"/>
              <a:t>Logička semantika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Sledeća logička semantika se dodeljuje </a:t>
            </a:r>
            <a:r>
              <a:rPr lang="en-US" b="1" dirty="0" err="1" smtClean="0"/>
              <a:t>isa</a:t>
            </a:r>
            <a:r>
              <a:rPr lang="en-US" b="1" dirty="0" smtClean="0"/>
              <a:t> </a:t>
            </a:r>
            <a:r>
              <a:rPr lang="en-US" dirty="0"/>
              <a:t>-</a:t>
            </a:r>
            <a:r>
              <a:rPr lang="en-US" dirty="0" smtClean="0"/>
              <a:t>formula</a:t>
            </a:r>
            <a:r>
              <a:rPr lang="sr-Latn-RS" dirty="0" smtClean="0"/>
              <a:t>ma</a:t>
            </a:r>
            <a:r>
              <a:rPr lang="en-US" dirty="0" smtClean="0"/>
              <a:t>: </a:t>
            </a:r>
            <a:r>
              <a:rPr lang="sr-Latn-RS" dirty="0" smtClean="0"/>
              <a:t>Svaka instanca </a:t>
            </a:r>
            <a:r>
              <a:rPr lang="en-US" dirty="0" smtClean="0"/>
              <a:t>sub-</a:t>
            </a:r>
            <a:r>
              <a:rPr lang="sr-Latn-RS" dirty="0" smtClean="0"/>
              <a:t>koncepta</a:t>
            </a:r>
            <a:r>
              <a:rPr lang="en-US" dirty="0" smtClean="0"/>
              <a:t> </a:t>
            </a:r>
            <a:r>
              <a:rPr lang="sr-Latn-RS" dirty="0" smtClean="0"/>
              <a:t>je instanca </a:t>
            </a:r>
            <a:r>
              <a:rPr lang="en-US" dirty="0" smtClean="0"/>
              <a:t>super-</a:t>
            </a:r>
            <a:r>
              <a:rPr lang="sr-Latn-RS" dirty="0" smtClean="0"/>
              <a:t>koncepta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057400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en-US" b="1" dirty="0" err="1"/>
              <a:t>isa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i="1" dirty="0" smtClean="0"/>
              <a:t>− → </a:t>
            </a:r>
            <a:r>
              <a:rPr lang="en-US" dirty="0"/>
              <a:t>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2590800"/>
            <a:ext cx="830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Sada se </a:t>
            </a:r>
            <a:r>
              <a:rPr lang="sr-Latn-RS" b="1" dirty="0" smtClean="0"/>
              <a:t>problem nasleđivanja </a:t>
            </a:r>
            <a:r>
              <a:rPr lang="sr-Latn-RS" dirty="0" smtClean="0"/>
              <a:t>može </a:t>
            </a:r>
            <a:r>
              <a:rPr lang="sr-Latn-RS" b="1" dirty="0" smtClean="0"/>
              <a:t>redukovati </a:t>
            </a:r>
            <a:r>
              <a:rPr lang="sr-Latn-RS" dirty="0" smtClean="0"/>
              <a:t>na predikatsku logiku na sledeći način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85800" y="3105835"/>
            <a:ext cx="7239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Neka je</a:t>
            </a:r>
            <a:r>
              <a:rPr lang="en-US" dirty="0" smtClean="0"/>
              <a:t> </a:t>
            </a:r>
            <a:r>
              <a:rPr lang="en-US" i="1" dirty="0"/>
              <a:t>π</a:t>
            </a:r>
            <a:r>
              <a:rPr lang="en-US" dirty="0"/>
              <a:t>(Θ) </a:t>
            </a:r>
            <a:r>
              <a:rPr lang="sr-Latn-RS" dirty="0" smtClean="0"/>
              <a:t>translacija u predikatsku logiku</a:t>
            </a:r>
            <a:r>
              <a:rPr lang="en-US" dirty="0" smtClean="0"/>
              <a:t>. </a:t>
            </a:r>
            <a:r>
              <a:rPr lang="sr-Latn-RS" dirty="0" smtClean="0"/>
              <a:t>Tada želimo da znamo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00200" y="3613666"/>
            <a:ext cx="3609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i="1" dirty="0"/>
              <a:t>π</a:t>
            </a:r>
            <a:r>
              <a:rPr lang="el-GR" dirty="0"/>
              <a:t>(Θ) |= 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)</a:t>
            </a:r>
            <a:r>
              <a:rPr lang="en-US" i="1" dirty="0"/>
              <a:t>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" y="4495800"/>
            <a:ext cx="457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Koja je računska složenost problema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b="1" dirty="0" smtClean="0"/>
              <a:t>Polinomijalni algoritam rezonovanja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447800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Latn-RS" dirty="0" smtClean="0"/>
              <a:t>Neka je</a:t>
            </a:r>
            <a:r>
              <a:rPr lang="en-US" dirty="0" smtClean="0"/>
              <a:t> </a:t>
            </a:r>
            <a:r>
              <a:rPr lang="en-US" i="1" dirty="0"/>
              <a:t>G</a:t>
            </a:r>
            <a:r>
              <a:rPr lang="en-US" baseline="-25000" dirty="0"/>
              <a:t>Θ</a:t>
            </a:r>
            <a:r>
              <a:rPr lang="en-US" dirty="0"/>
              <a:t> </a:t>
            </a:r>
            <a:r>
              <a:rPr lang="en-US" dirty="0" smtClean="0"/>
              <a:t>“</a:t>
            </a:r>
            <a:r>
              <a:rPr lang="sr-Latn-RS" dirty="0" smtClean="0"/>
              <a:t>graf koji je odgovarajući za </a:t>
            </a:r>
            <a:r>
              <a:rPr lang="en-US" dirty="0" smtClean="0"/>
              <a:t>Θ</a:t>
            </a:r>
            <a:r>
              <a:rPr lang="en-US" dirty="0"/>
              <a:t>”. </a:t>
            </a:r>
            <a:r>
              <a:rPr lang="sr-Latn-RS" dirty="0" smtClean="0"/>
              <a:t>Tada važi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09600" y="2286000"/>
            <a:ext cx="678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i="1" dirty="0"/>
              <a:t>π</a:t>
            </a:r>
            <a:r>
              <a:rPr lang="el-GR" dirty="0"/>
              <a:t>(Θ) |= </a:t>
            </a:r>
            <a:r>
              <a:rPr lang="el-GR" i="1" dirty="0"/>
              <a:t>∀</a:t>
            </a:r>
            <a:r>
              <a:rPr lang="en-US" i="1" dirty="0"/>
              <a:t>x</a:t>
            </a:r>
            <a:r>
              <a:rPr lang="en-US" dirty="0"/>
              <a:t>: </a:t>
            </a:r>
            <a:r>
              <a:rPr lang="en-US" i="1" dirty="0"/>
              <a:t>C</a:t>
            </a:r>
            <a:r>
              <a:rPr lang="en-US" dirty="0"/>
              <a:t>1(</a:t>
            </a:r>
            <a:r>
              <a:rPr lang="en-US" i="1" dirty="0"/>
              <a:t>x</a:t>
            </a:r>
            <a:r>
              <a:rPr lang="en-US" dirty="0"/>
              <a:t>) </a:t>
            </a:r>
            <a:r>
              <a:rPr lang="en-US" i="1" dirty="0"/>
              <a:t>→ C</a:t>
            </a:r>
            <a:r>
              <a:rPr lang="en-US" dirty="0"/>
              <a:t>2(</a:t>
            </a:r>
            <a:r>
              <a:rPr lang="en-US" i="1" dirty="0"/>
              <a:t>x</a:t>
            </a:r>
            <a:r>
              <a:rPr lang="en-US" dirty="0"/>
              <a:t>)</a:t>
            </a:r>
          </a:p>
          <a:p>
            <a:pPr algn="ctr"/>
            <a:r>
              <a:rPr lang="en-US" dirty="0" err="1"/>
              <a:t>iff</a:t>
            </a:r>
            <a:endParaRPr lang="en-US" dirty="0"/>
          </a:p>
          <a:p>
            <a:pPr algn="ctr"/>
            <a:r>
              <a:rPr lang="sr-Latn-RS" dirty="0" smtClean="0"/>
              <a:t>Postoji putanja u </a:t>
            </a:r>
            <a:r>
              <a:rPr lang="en-US" i="1" dirty="0" smtClean="0"/>
              <a:t>G</a:t>
            </a:r>
            <a:r>
              <a:rPr lang="en-US" baseline="-25000" dirty="0" smtClean="0"/>
              <a:t>Θ</a:t>
            </a:r>
            <a:r>
              <a:rPr lang="en-US" dirty="0" smtClean="0"/>
              <a:t> </a:t>
            </a:r>
            <a:r>
              <a:rPr lang="sr-Latn-RS" dirty="0" smtClean="0"/>
              <a:t>od</a:t>
            </a:r>
            <a:r>
              <a:rPr lang="en-US" dirty="0" smtClean="0"/>
              <a:t> </a:t>
            </a:r>
            <a:r>
              <a:rPr lang="en-US" i="1" dirty="0"/>
              <a:t>C</a:t>
            </a:r>
            <a:r>
              <a:rPr lang="en-US" baseline="-25000" dirty="0"/>
              <a:t>1</a:t>
            </a:r>
            <a:r>
              <a:rPr lang="en-US" dirty="0"/>
              <a:t> </a:t>
            </a:r>
            <a:r>
              <a:rPr lang="sr-Latn-RS" dirty="0" smtClean="0"/>
              <a:t>do</a:t>
            </a:r>
            <a:r>
              <a:rPr lang="en-US" dirty="0" smtClean="0"/>
              <a:t> </a:t>
            </a:r>
            <a:r>
              <a:rPr lang="en-US" i="1" dirty="0"/>
              <a:t>C</a:t>
            </a:r>
            <a:r>
              <a:rPr lang="en-US" baseline="-25000" dirty="0"/>
              <a:t>2</a:t>
            </a:r>
            <a:r>
              <a:rPr lang="en-US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429000"/>
            <a:ext cx="8458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sz="2000" dirty="0" smtClean="0"/>
              <a:t>Ovim je rezonovanje u mrežama sa striktnim nasleđivanjem svedeno na problem dohvatljivosti grafa, što je rešivo u polinomijalnom vremenu.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endParaRPr lang="sr-Latn-RS" sz="2000" b="1" dirty="0" smtClean="0"/>
          </a:p>
          <a:p>
            <a:r>
              <a:rPr lang="sr-Latn-RS" sz="2000" b="1" dirty="0" smtClean="0"/>
              <a:t>Napomena</a:t>
            </a:r>
            <a:r>
              <a:rPr lang="en-US" sz="2000" dirty="0" smtClean="0"/>
              <a:t>: </a:t>
            </a:r>
            <a:endParaRPr lang="sr-Latn-R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sr-Latn-RS" sz="2000" dirty="0" smtClean="0"/>
              <a:t>Rezonovanje NIJE JEDNOSTAVNO jer smo koristili graf za reprezentaciju znanja (neki od problema na grafovima su u stvari veoma teški)</a:t>
            </a:r>
            <a:r>
              <a:rPr lang="en-US" sz="2000" dirty="0" smtClean="0"/>
              <a:t>.</a:t>
            </a:r>
            <a:endParaRPr lang="en-US" sz="2000" dirty="0"/>
          </a:p>
          <a:p>
            <a:pPr marL="285750" indent="-285750">
              <a:buFont typeface="Arial" pitchFamily="34" charset="0"/>
              <a:buChar char="•"/>
            </a:pPr>
            <a:r>
              <a:rPr lang="sr-Latn-RS" sz="2000" dirty="0" smtClean="0"/>
              <a:t>Rezonovanje JESTE JEDNOSTAVNO jer je ekspresivnost, u poređenju sa logikom prvog reda, veoma ograničena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107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Semantičke mreže omogućuju tranzitivno rezonovanje?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 smtClean="0"/>
              <a:t>je slon</a:t>
            </a:r>
            <a:r>
              <a:rPr lang="en-US" dirty="0" smtClean="0"/>
              <a:t>, </a:t>
            </a:r>
            <a:r>
              <a:rPr lang="sr-Latn-RS" dirty="0" smtClean="0"/>
              <a:t>slon je sisar</a:t>
            </a:r>
            <a:r>
              <a:rPr lang="en-US" dirty="0" smtClean="0"/>
              <a:t>: </a:t>
            </a:r>
            <a:r>
              <a:rPr lang="en-US" dirty="0" err="1"/>
              <a:t>Tweety</a:t>
            </a:r>
            <a:r>
              <a:rPr lang="en-US" dirty="0"/>
              <a:t> </a:t>
            </a:r>
            <a:r>
              <a:rPr lang="sr-Latn-RS" dirty="0" smtClean="0"/>
              <a:t>je sisar</a:t>
            </a:r>
            <a:r>
              <a:rPr lang="en-US" dirty="0" smtClean="0"/>
              <a:t>.</a:t>
            </a:r>
            <a:endParaRPr lang="en-US" dirty="0"/>
          </a:p>
          <a:p>
            <a:r>
              <a:rPr lang="sr-Latn-RS" dirty="0" smtClean="0"/>
              <a:t>Predsednik SAD bira se savke 4 godine. Buš je predsednik SAD: Buš se bira svake 4 godine</a:t>
            </a:r>
            <a:r>
              <a:rPr lang="en-US" dirty="0" smtClean="0"/>
              <a:t>!!!!</a:t>
            </a:r>
            <a:endParaRPr lang="en-US" dirty="0"/>
          </a:p>
          <a:p>
            <a:r>
              <a:rPr lang="sr-Latn-RS" dirty="0" smtClean="0"/>
              <a:t>Moj auto je </a:t>
            </a:r>
            <a:r>
              <a:rPr lang="en-US" dirty="0" smtClean="0"/>
              <a:t>Ford</a:t>
            </a:r>
            <a:r>
              <a:rPr lang="en-US" dirty="0"/>
              <a:t>, Ford </a:t>
            </a:r>
            <a:r>
              <a:rPr lang="sr-Latn-RS" dirty="0" smtClean="0"/>
              <a:t>je fabrika automobila</a:t>
            </a:r>
            <a:r>
              <a:rPr lang="en-US" dirty="0" smtClean="0"/>
              <a:t>: </a:t>
            </a:r>
            <a:r>
              <a:rPr lang="sr-Latn-RS" dirty="0" smtClean="0"/>
              <a:t>Moj auto je fabrika automobila</a:t>
            </a:r>
            <a:r>
              <a:rPr lang="en-US" dirty="0" smtClean="0"/>
              <a:t>!!!!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263380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r-Latn-RS" dirty="0" smtClean="0"/>
              <a:t>Karakteristike svojstava u semantičkim mrežama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r-Latn-RS" dirty="0" smtClean="0"/>
              <a:t>Potrebno omogućiti da se za konkrentno svojstvo navede da li je tranizitivno</a:t>
            </a:r>
          </a:p>
          <a:p>
            <a:r>
              <a:rPr lang="sr-Latn-RS" dirty="0" smtClean="0"/>
              <a:t>Ali ne samo to – OWL ima sledeće karakterizacije svojstava:</a:t>
            </a:r>
          </a:p>
          <a:p>
            <a:pPr lvl="1"/>
            <a:r>
              <a:rPr lang="en-GB" dirty="0" err="1" smtClean="0"/>
              <a:t>SymmetricObjectProperty</a:t>
            </a:r>
            <a:r>
              <a:rPr lang="en-GB" dirty="0"/>
              <a:t>( :</a:t>
            </a:r>
            <a:r>
              <a:rPr lang="en-GB" dirty="0" err="1"/>
              <a:t>hasSpouse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AsymmetricObjectProperty</a:t>
            </a:r>
            <a:r>
              <a:rPr lang="en-GB" dirty="0"/>
              <a:t>( :</a:t>
            </a:r>
            <a:r>
              <a:rPr lang="en-GB" dirty="0" err="1"/>
              <a:t>hasChild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DisjointObjectProperties</a:t>
            </a:r>
            <a:r>
              <a:rPr lang="en-GB" dirty="0"/>
              <a:t>( :</a:t>
            </a:r>
            <a:r>
              <a:rPr lang="en-GB" dirty="0" err="1"/>
              <a:t>hasParent</a:t>
            </a:r>
            <a:r>
              <a:rPr lang="en-GB" dirty="0"/>
              <a:t> :</a:t>
            </a:r>
            <a:r>
              <a:rPr lang="en-GB" dirty="0" err="1"/>
              <a:t>hasSpouse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ReflexiveObjectProperty</a:t>
            </a:r>
            <a:r>
              <a:rPr lang="en-GB" dirty="0"/>
              <a:t>( :</a:t>
            </a:r>
            <a:r>
              <a:rPr lang="en-GB" dirty="0" err="1"/>
              <a:t>hasRelative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IrreflexiveObjectProperty</a:t>
            </a:r>
            <a:r>
              <a:rPr lang="en-GB" dirty="0"/>
              <a:t>( :</a:t>
            </a:r>
            <a:r>
              <a:rPr lang="en-GB" dirty="0" err="1"/>
              <a:t>parentOf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FunctionalObjectProperty</a:t>
            </a:r>
            <a:r>
              <a:rPr lang="en-GB" dirty="0"/>
              <a:t>( :</a:t>
            </a:r>
            <a:r>
              <a:rPr lang="en-GB" dirty="0" err="1"/>
              <a:t>hasHusband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InverseFunctionalObjectProperty</a:t>
            </a:r>
            <a:r>
              <a:rPr lang="en-GB" dirty="0"/>
              <a:t>( :</a:t>
            </a:r>
            <a:r>
              <a:rPr lang="en-GB" dirty="0" err="1"/>
              <a:t>hasHusband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TransitiveObjectProperty</a:t>
            </a:r>
            <a:r>
              <a:rPr lang="en-GB" dirty="0"/>
              <a:t>( :</a:t>
            </a:r>
            <a:r>
              <a:rPr lang="en-GB" dirty="0" err="1"/>
              <a:t>hasAncestor</a:t>
            </a:r>
            <a:r>
              <a:rPr lang="en-GB" dirty="0"/>
              <a:t> ) </a:t>
            </a:r>
            <a:endParaRPr lang="sr-Latn-RS" dirty="0" smtClean="0"/>
          </a:p>
          <a:p>
            <a:pPr lvl="1"/>
            <a:r>
              <a:rPr lang="en-GB" dirty="0" err="1" smtClean="0"/>
              <a:t>FunctionalDataProperty</a:t>
            </a:r>
            <a:r>
              <a:rPr lang="en-GB" dirty="0"/>
              <a:t>( :</a:t>
            </a:r>
            <a:r>
              <a:rPr lang="en-GB" dirty="0" err="1"/>
              <a:t>hasAge</a:t>
            </a:r>
            <a:r>
              <a:rPr lang="en-GB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5016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9" name="Rectangle 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sr-Latn-RS" dirty="0" smtClean="0"/>
              <a:t>Primer</a:t>
            </a:r>
            <a:r>
              <a:rPr lang="en-US" dirty="0" smtClean="0"/>
              <a:t> </a:t>
            </a:r>
            <a:r>
              <a:rPr lang="sr-Latn-RS" dirty="0" smtClean="0"/>
              <a:t>2</a:t>
            </a:r>
            <a:r>
              <a:rPr lang="en-US" dirty="0" smtClean="0"/>
              <a:t> </a:t>
            </a:r>
            <a:r>
              <a:rPr lang="sr-Latn-RS" dirty="0" smtClean="0"/>
              <a:t>Stablo parsiranja</a:t>
            </a:r>
            <a:endParaRPr lang="en-US" dirty="0" smtClean="0"/>
          </a:p>
        </p:txBody>
      </p:sp>
      <p:sp>
        <p:nvSpPr>
          <p:cNvPr id="2867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FCFEB9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1CE2A54-5C0A-473E-9E8F-DF84F08254A5}" type="slidenum">
              <a:rPr lang="en-US" sz="900" smtClean="0">
                <a:solidFill>
                  <a:srgbClr val="003399"/>
                </a:solidFill>
                <a:latin typeface="Arial" charset="0"/>
                <a:cs typeface="Arial" charset="0"/>
                <a:sym typeface="Arial" charset="0"/>
              </a:rPr>
              <a:pPr eaLnBrk="1" hangingPunct="1"/>
              <a:t>9</a:t>
            </a:fld>
            <a:endParaRPr lang="en-US" sz="900" smtClean="0">
              <a:solidFill>
                <a:srgbClr val="003399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8700" name="Rectangle 30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219200"/>
            <a:ext cx="8229600" cy="4906963"/>
          </a:xfrm>
        </p:spPr>
        <p:txBody>
          <a:bodyPr/>
          <a:lstStyle/>
          <a:p>
            <a:pPr marL="495300" indent="-457200" eaLnBrk="1" hangingPunct="1"/>
            <a:r>
              <a:rPr lang="sr-Latn-RS" dirty="0" smtClean="0"/>
              <a:t>Primer rečenice</a:t>
            </a:r>
            <a:r>
              <a:rPr lang="en-US" dirty="0" smtClean="0"/>
              <a:t>:</a:t>
            </a:r>
            <a:r>
              <a:rPr lang="sr-Latn-RS" dirty="0" smtClean="0"/>
              <a:t> Der </a:t>
            </a:r>
            <a:r>
              <a:rPr lang="en-GB" dirty="0" smtClean="0"/>
              <a:t>M</a:t>
            </a:r>
            <a:r>
              <a:rPr lang="sr-Latn-RS" dirty="0" smtClean="0"/>
              <a:t>ann mag die schoene </a:t>
            </a:r>
            <a:r>
              <a:rPr lang="en-GB" dirty="0" smtClean="0"/>
              <a:t>F</a:t>
            </a:r>
            <a:r>
              <a:rPr lang="sr-Latn-RS" dirty="0" smtClean="0"/>
              <a:t>rau</a:t>
            </a:r>
            <a:endParaRPr lang="en-US" sz="2400" dirty="0" smtClean="0">
              <a:latin typeface="Courier" charset="0"/>
              <a:sym typeface="Courier" charset="0"/>
            </a:endParaRPr>
          </a:p>
        </p:txBody>
      </p:sp>
      <p:sp>
        <p:nvSpPr>
          <p:cNvPr id="28676" name="Rectangle 4"/>
          <p:cNvSpPr>
            <a:spLocks/>
          </p:cNvSpPr>
          <p:nvPr/>
        </p:nvSpPr>
        <p:spPr bwMode="auto">
          <a:xfrm>
            <a:off x="3068638" y="6553200"/>
            <a:ext cx="29845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 anchor="ctr"/>
          <a:lstStyle/>
          <a:p>
            <a:pPr algn="ctr"/>
            <a:r>
              <a:rPr lang="en-US" sz="1100">
                <a:solidFill>
                  <a:srgbClr val="6EB7D7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© Franz J. Kurfess</a:t>
            </a:r>
          </a:p>
        </p:txBody>
      </p:sp>
      <p:sp>
        <p:nvSpPr>
          <p:cNvPr id="28678" name="Rectangle 8"/>
          <p:cNvSpPr>
            <a:spLocks/>
          </p:cNvSpPr>
          <p:nvPr/>
        </p:nvSpPr>
        <p:spPr bwMode="auto">
          <a:xfrm>
            <a:off x="1987387" y="5695322"/>
            <a:ext cx="39914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an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79" name="Rectangle 9"/>
          <p:cNvSpPr>
            <a:spLocks/>
          </p:cNvSpPr>
          <p:nvPr/>
        </p:nvSpPr>
        <p:spPr bwMode="auto">
          <a:xfrm>
            <a:off x="2860675" y="5562600"/>
            <a:ext cx="45685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m</a:t>
            </a:r>
            <a:r>
              <a:rPr lang="sr-Latn-RS" sz="1600" dirty="0" smtClean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ag 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0" name="Rectangle 10"/>
          <p:cNvSpPr>
            <a:spLocks/>
          </p:cNvSpPr>
          <p:nvPr/>
        </p:nvSpPr>
        <p:spPr bwMode="auto">
          <a:xfrm>
            <a:off x="6776361" y="5572211"/>
            <a:ext cx="4215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GB" sz="1600" dirty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F</a:t>
            </a:r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rau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2" name="Rectangle 12"/>
          <p:cNvSpPr>
            <a:spLocks/>
          </p:cNvSpPr>
          <p:nvPr/>
        </p:nvSpPr>
        <p:spPr bwMode="auto">
          <a:xfrm>
            <a:off x="3429000" y="2209800"/>
            <a:ext cx="1612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&lt;sentence&gt;</a:t>
            </a:r>
          </a:p>
        </p:txBody>
      </p:sp>
      <p:sp>
        <p:nvSpPr>
          <p:cNvPr id="28683" name="Rectangle 13"/>
          <p:cNvSpPr>
            <a:spLocks/>
          </p:cNvSpPr>
          <p:nvPr/>
        </p:nvSpPr>
        <p:spPr bwMode="auto">
          <a:xfrm>
            <a:off x="4435475" y="3581400"/>
            <a:ext cx="1471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object</a:t>
            </a:r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28684" name="Rectangle 14"/>
          <p:cNvSpPr>
            <a:spLocks/>
          </p:cNvSpPr>
          <p:nvPr/>
        </p:nvSpPr>
        <p:spPr bwMode="auto">
          <a:xfrm>
            <a:off x="1784350" y="4483151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5" name="Rectangle 15"/>
          <p:cNvSpPr>
            <a:spLocks/>
          </p:cNvSpPr>
          <p:nvPr/>
        </p:nvSpPr>
        <p:spPr bwMode="auto">
          <a:xfrm>
            <a:off x="6553200" y="4797104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&lt;noun&gt;</a:t>
            </a:r>
          </a:p>
        </p:txBody>
      </p:sp>
      <p:sp>
        <p:nvSpPr>
          <p:cNvPr id="28687" name="Rectangle 17"/>
          <p:cNvSpPr>
            <a:spLocks/>
          </p:cNvSpPr>
          <p:nvPr/>
        </p:nvSpPr>
        <p:spPr bwMode="auto">
          <a:xfrm>
            <a:off x="2782888" y="3581400"/>
            <a:ext cx="1003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&lt;verb&gt;</a:t>
            </a:r>
          </a:p>
        </p:txBody>
      </p:sp>
      <p:cxnSp>
        <p:nvCxnSpPr>
          <p:cNvPr id="28689" name="AutoShape 19"/>
          <p:cNvCxnSpPr>
            <a:cxnSpLocks noChangeShapeType="1"/>
          </p:cNvCxnSpPr>
          <p:nvPr/>
        </p:nvCxnSpPr>
        <p:spPr bwMode="auto">
          <a:xfrm flipH="1">
            <a:off x="1447800" y="2438400"/>
            <a:ext cx="2514600" cy="914400"/>
          </a:xfrm>
          <a:prstGeom prst="straightConnector1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AutoShape 20"/>
          <p:cNvCxnSpPr>
            <a:cxnSpLocks noChangeShapeType="1"/>
            <a:endCxn id="28687" idx="0"/>
          </p:cNvCxnSpPr>
          <p:nvPr/>
        </p:nvCxnSpPr>
        <p:spPr bwMode="auto">
          <a:xfrm flipH="1">
            <a:off x="3284538" y="2438400"/>
            <a:ext cx="677862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AutoShape 21"/>
          <p:cNvCxnSpPr>
            <a:cxnSpLocks noChangeShapeType="1"/>
            <a:endCxn id="28683" idx="0"/>
          </p:cNvCxnSpPr>
          <p:nvPr/>
        </p:nvCxnSpPr>
        <p:spPr bwMode="auto">
          <a:xfrm>
            <a:off x="3962400" y="2438400"/>
            <a:ext cx="1208854" cy="11430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AutoShape 22"/>
          <p:cNvCxnSpPr>
            <a:cxnSpLocks noChangeShapeType="1"/>
            <a:stCxn id="28683" idx="2"/>
          </p:cNvCxnSpPr>
          <p:nvPr/>
        </p:nvCxnSpPr>
        <p:spPr bwMode="auto">
          <a:xfrm flipH="1">
            <a:off x="4235450" y="3827621"/>
            <a:ext cx="935804" cy="892508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AutoShape 24"/>
          <p:cNvCxnSpPr>
            <a:cxnSpLocks noChangeShapeType="1"/>
            <a:endCxn id="28679" idx="0"/>
          </p:cNvCxnSpPr>
          <p:nvPr/>
        </p:nvCxnSpPr>
        <p:spPr bwMode="auto">
          <a:xfrm flipH="1">
            <a:off x="3089103" y="3818246"/>
            <a:ext cx="97717" cy="174435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AutoShape 25"/>
          <p:cNvCxnSpPr>
            <a:cxnSpLocks noChangeShapeType="1"/>
            <a:stCxn id="45" idx="2"/>
          </p:cNvCxnSpPr>
          <p:nvPr/>
        </p:nvCxnSpPr>
        <p:spPr bwMode="auto">
          <a:xfrm flipH="1">
            <a:off x="660726" y="3602720"/>
            <a:ext cx="787074" cy="81688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AutoShape 26"/>
          <p:cNvCxnSpPr>
            <a:cxnSpLocks noChangeShapeType="1"/>
          </p:cNvCxnSpPr>
          <p:nvPr/>
        </p:nvCxnSpPr>
        <p:spPr bwMode="auto">
          <a:xfrm>
            <a:off x="2234874" y="4808846"/>
            <a:ext cx="25563" cy="824405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7" name="AutoShape 27"/>
          <p:cNvCxnSpPr>
            <a:cxnSpLocks noChangeShapeType="1"/>
          </p:cNvCxnSpPr>
          <p:nvPr/>
        </p:nvCxnSpPr>
        <p:spPr bwMode="auto">
          <a:xfrm>
            <a:off x="5166825" y="3818246"/>
            <a:ext cx="0" cy="99060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Rectangle 16"/>
          <p:cNvSpPr>
            <a:spLocks/>
          </p:cNvSpPr>
          <p:nvPr/>
        </p:nvSpPr>
        <p:spPr bwMode="auto">
          <a:xfrm>
            <a:off x="660725" y="3356499"/>
            <a:ext cx="157414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subject</a:t>
            </a:r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 phrase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50" name="AutoShape 25"/>
          <p:cNvCxnSpPr>
            <a:cxnSpLocks noChangeShapeType="1"/>
            <a:stCxn id="45" idx="2"/>
          </p:cNvCxnSpPr>
          <p:nvPr/>
        </p:nvCxnSpPr>
        <p:spPr bwMode="auto">
          <a:xfrm>
            <a:off x="1447800" y="3602720"/>
            <a:ext cx="685800" cy="818360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Rectangle 14"/>
          <p:cNvSpPr>
            <a:spLocks/>
          </p:cNvSpPr>
          <p:nvPr/>
        </p:nvSpPr>
        <p:spPr bwMode="auto">
          <a:xfrm>
            <a:off x="159075" y="4421080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 smtClean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56" name="AutoShape 26"/>
          <p:cNvCxnSpPr>
            <a:cxnSpLocks noChangeShapeType="1"/>
          </p:cNvCxnSpPr>
          <p:nvPr/>
        </p:nvCxnSpPr>
        <p:spPr bwMode="auto">
          <a:xfrm flipH="1">
            <a:off x="635163" y="4624896"/>
            <a:ext cx="25563" cy="937704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ctangle 8"/>
          <p:cNvSpPr>
            <a:spLocks/>
          </p:cNvSpPr>
          <p:nvPr/>
        </p:nvSpPr>
        <p:spPr bwMode="auto">
          <a:xfrm>
            <a:off x="336550" y="5633251"/>
            <a:ext cx="33021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Der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sp>
        <p:nvSpPr>
          <p:cNvPr id="80" name="Rectangle 14"/>
          <p:cNvSpPr>
            <a:spLocks/>
          </p:cNvSpPr>
          <p:nvPr/>
        </p:nvSpPr>
        <p:spPr bwMode="auto">
          <a:xfrm>
            <a:off x="3422680" y="4720129"/>
            <a:ext cx="12214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 smtClean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determiner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81" name="AutoShape 22"/>
          <p:cNvCxnSpPr>
            <a:cxnSpLocks noChangeShapeType="1"/>
          </p:cNvCxnSpPr>
          <p:nvPr/>
        </p:nvCxnSpPr>
        <p:spPr bwMode="auto">
          <a:xfrm>
            <a:off x="4114800" y="4992997"/>
            <a:ext cx="0" cy="569603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Rectangle 10"/>
          <p:cNvSpPr>
            <a:spLocks/>
          </p:cNvSpPr>
          <p:nvPr/>
        </p:nvSpPr>
        <p:spPr bwMode="auto">
          <a:xfrm>
            <a:off x="3880761" y="5637927"/>
            <a:ext cx="27251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smtClean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d</a:t>
            </a:r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ie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85" name="AutoShape 27"/>
          <p:cNvCxnSpPr>
            <a:cxnSpLocks noChangeShapeType="1"/>
            <a:stCxn id="28683" idx="2"/>
          </p:cNvCxnSpPr>
          <p:nvPr/>
        </p:nvCxnSpPr>
        <p:spPr bwMode="auto">
          <a:xfrm>
            <a:off x="5171254" y="3827621"/>
            <a:ext cx="1839146" cy="954579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8" name="Rectangle 14"/>
          <p:cNvSpPr>
            <a:spLocks/>
          </p:cNvSpPr>
          <p:nvPr/>
        </p:nvSpPr>
        <p:spPr bwMode="auto">
          <a:xfrm>
            <a:off x="4703352" y="4782200"/>
            <a:ext cx="104836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&lt;</a:t>
            </a:r>
            <a:r>
              <a:rPr lang="sr-Latn-R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adjective</a:t>
            </a:r>
            <a:r>
              <a:rPr lang="en-US" sz="1600" dirty="0" smtClean="0">
                <a:solidFill>
                  <a:schemeClr val="tx1"/>
                </a:solidFill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&gt;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  <p:cxnSp>
        <p:nvCxnSpPr>
          <p:cNvPr id="90" name="AutoShape 27"/>
          <p:cNvCxnSpPr>
            <a:cxnSpLocks noChangeShapeType="1"/>
          </p:cNvCxnSpPr>
          <p:nvPr/>
        </p:nvCxnSpPr>
        <p:spPr bwMode="auto">
          <a:xfrm>
            <a:off x="5172755" y="5028421"/>
            <a:ext cx="0" cy="732616"/>
          </a:xfrm>
          <a:prstGeom prst="straightConnector1">
            <a:avLst/>
          </a:prstGeom>
          <a:noFill/>
          <a:ln w="9525">
            <a:solidFill>
              <a:srgbClr val="00002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Rectangle 10"/>
          <p:cNvSpPr>
            <a:spLocks/>
          </p:cNvSpPr>
          <p:nvPr/>
        </p:nvSpPr>
        <p:spPr bwMode="auto">
          <a:xfrm>
            <a:off x="4932786" y="5761037"/>
            <a:ext cx="7742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sr-Latn-RS" sz="1600" dirty="0" smtClean="0">
                <a:latin typeface="News Gothic MT" charset="0"/>
                <a:ea typeface="News Gothic MT" charset="0"/>
                <a:cs typeface="News Gothic MT" charset="0"/>
                <a:sym typeface="News Gothic MT" charset="0"/>
              </a:rPr>
              <a:t>schoene</a:t>
            </a:r>
            <a:endParaRPr lang="en-US" sz="1600" dirty="0">
              <a:solidFill>
                <a:schemeClr val="tx1"/>
              </a:solidFill>
              <a:latin typeface="News Gothic MT" charset="0"/>
              <a:ea typeface="News Gothic MT" charset="0"/>
              <a:cs typeface="News Gothic MT" charset="0"/>
              <a:sym typeface="News Gothic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27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 semantičkih mreža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r-Latn-RS" dirty="0" smtClean="0"/>
              <a:t>Dva generalna načina</a:t>
            </a:r>
            <a:endParaRPr lang="en-US" dirty="0"/>
          </a:p>
          <a:p>
            <a:pPr lvl="1"/>
            <a:r>
              <a:rPr lang="sr-Latn-RS" b="1" dirty="0" smtClean="0"/>
              <a:t>Direktan pristup</a:t>
            </a:r>
            <a:endParaRPr lang="en-US" b="1" dirty="0"/>
          </a:p>
          <a:p>
            <a:pPr lvl="2"/>
            <a:r>
              <a:rPr lang="sr-Latn-RS" dirty="0" smtClean="0"/>
              <a:t>Kao grafovska struktura</a:t>
            </a:r>
            <a:endParaRPr lang="en-US" dirty="0"/>
          </a:p>
          <a:p>
            <a:pPr lvl="2"/>
            <a:r>
              <a:rPr lang="sr-Latn-RS" dirty="0" smtClean="0"/>
              <a:t>Zaključuje se prelaskom grafa</a:t>
            </a:r>
            <a:endParaRPr lang="en-US" dirty="0"/>
          </a:p>
          <a:p>
            <a:pPr lvl="1"/>
            <a:r>
              <a:rPr lang="sr-Latn-RS" b="1" dirty="0" smtClean="0"/>
              <a:t>Indirektan pristup</a:t>
            </a:r>
            <a:endParaRPr lang="en-US" b="1" dirty="0"/>
          </a:p>
          <a:p>
            <a:pPr lvl="2"/>
            <a:r>
              <a:rPr lang="sr-Latn-RS" dirty="0" smtClean="0"/>
              <a:t>Logičko/funkcioanlno programiranje</a:t>
            </a:r>
            <a:endParaRPr lang="en-US" dirty="0"/>
          </a:p>
          <a:p>
            <a:pPr lvl="3"/>
            <a:r>
              <a:rPr lang="sr-Latn-RS" dirty="0" smtClean="0"/>
              <a:t>Mehanizam zaključivanja iz </a:t>
            </a:r>
            <a:r>
              <a:rPr lang="en-US" dirty="0" smtClean="0"/>
              <a:t>Prolog</a:t>
            </a:r>
            <a:r>
              <a:rPr lang="sr-Latn-RS" dirty="0" smtClean="0"/>
              <a:t>-a može se direktno koristit</a:t>
            </a:r>
          </a:p>
          <a:p>
            <a:pPr lvl="2"/>
            <a:r>
              <a:rPr lang="sr-Latn-RS" dirty="0" smtClean="0"/>
              <a:t>Objektno orijentisano programiranje</a:t>
            </a:r>
            <a:endParaRPr lang="en-US" dirty="0"/>
          </a:p>
          <a:p>
            <a:pPr lvl="3"/>
            <a:r>
              <a:rPr lang="sr-Latn-RS" dirty="0" smtClean="0"/>
              <a:t>Algoritmi za zaključivanje se moraju implementirati</a:t>
            </a:r>
          </a:p>
          <a:p>
            <a:pPr lvl="2"/>
            <a:r>
              <a:rPr lang="sr-Latn-RS" dirty="0" smtClean="0"/>
              <a:t>Hibridni pristup</a:t>
            </a:r>
          </a:p>
          <a:p>
            <a:pPr lvl="3"/>
            <a:r>
              <a:rPr lang="sr-Latn-RS" dirty="0" smtClean="0"/>
              <a:t>CLOS (</a:t>
            </a:r>
            <a:r>
              <a:rPr lang="en-GB" dirty="0"/>
              <a:t>Common Lisp Object System</a:t>
            </a:r>
            <a:r>
              <a:rPr lang="sr-Latn-RS" dirty="0"/>
              <a:t>) </a:t>
            </a:r>
            <a:r>
              <a:rPr lang="sr-Latn-RS" dirty="0" smtClean="0"/>
              <a:t>– standrad za objektno orjentisano programiranje u LISPu. Implementacija semantičkih mreža je predložena u  </a:t>
            </a:r>
            <a:r>
              <a:rPr lang="sr-Latn-RS" dirty="0"/>
              <a:t>https://www.cs.unm.edu/~luger/ai-final2/LISP/CH%2018_Semantic%20Networks,%20Inheritance,%20and%20CLOS.pdf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4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Pitanja implementacije</a:t>
            </a:r>
            <a:endParaRPr lang="en-US" dirty="0" smtClean="0"/>
          </a:p>
        </p:txBody>
      </p:sp>
      <p:sp>
        <p:nvSpPr>
          <p:cNvPr id="44037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20000"/>
          </a:bodyPr>
          <a:lstStyle/>
          <a:p>
            <a:pPr eaLnBrk="1" hangingPunct="1"/>
            <a:r>
              <a:rPr lang="sr-Latn-RS" dirty="0" smtClean="0"/>
              <a:t>Postoje jednostavne i efikasne reprezentacione šeme za semantičke mreže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Tabele koje sadrže sve objekte i njihova svojstva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Tabele ili povezane liste za relacije</a:t>
            </a:r>
            <a:endParaRPr lang="en-US" dirty="0" smtClean="0"/>
          </a:p>
          <a:p>
            <a:pPr eaLnBrk="1" hangingPunct="1"/>
            <a:r>
              <a:rPr lang="sr-Latn-RS" dirty="0" smtClean="0"/>
              <a:t>Konverzija u različite reprezentacione metode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Predikatska logika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Čvorovi odgovaraju varijablama ili konstantama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Linkovi odgovaraju predikatima</a:t>
            </a:r>
            <a:endParaRPr lang="en-US" dirty="0" smtClean="0"/>
          </a:p>
          <a:p>
            <a:pPr marL="723900" lvl="1" eaLnBrk="1" hangingPunct="1"/>
            <a:r>
              <a:rPr lang="sr-Latn-RS" dirty="0" smtClean="0"/>
              <a:t>Propoziciona logika</a:t>
            </a:r>
            <a:endParaRPr lang="en-US" dirty="0" smtClean="0"/>
          </a:p>
          <a:p>
            <a:pPr marL="1066800" lvl="2" eaLnBrk="1" hangingPunct="1"/>
            <a:r>
              <a:rPr lang="sr-Latn-RS" dirty="0" smtClean="0"/>
              <a:t>Čvorovi i linkovi se prevode u propozicione varijable i na pogodan način se kombinuju logičkim veznicima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85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Prednosti semantičkih mreža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Pogodne su za predstavljanje strukturiranog činjeničnog znanja</a:t>
            </a:r>
          </a:p>
          <a:p>
            <a:r>
              <a:rPr lang="sr-Latn-RS" dirty="0" smtClean="0"/>
              <a:t>Fleksibilne za predstavljanje konceptnih zavisnosti.</a:t>
            </a:r>
            <a:endParaRPr lang="en-US" dirty="0"/>
          </a:p>
          <a:p>
            <a:r>
              <a:rPr lang="sr-Latn-RS" dirty="0" smtClean="0"/>
              <a:t>Mogu da predstave ideje kauzalnosti</a:t>
            </a:r>
            <a:r>
              <a:rPr lang="en-US" dirty="0" smtClean="0"/>
              <a:t>.</a:t>
            </a:r>
            <a:endParaRPr lang="en-US" dirty="0"/>
          </a:p>
          <a:p>
            <a:r>
              <a:rPr lang="sr-Latn-RS" dirty="0" smtClean="0"/>
              <a:t>Relativno lako obuhvataju i predstavljaju rečenice prirodnog jezika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2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338138"/>
            <a:ext cx="8610600" cy="804862"/>
          </a:xfrm>
        </p:spPr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Nedostaci semantičkih mreža</a:t>
            </a:r>
            <a:endParaRPr lang="en-US" dirty="0" smtClean="0"/>
          </a:p>
        </p:txBody>
      </p:sp>
      <p:sp>
        <p:nvSpPr>
          <p:cNvPr id="46085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839200" cy="5715000"/>
          </a:xfrm>
        </p:spPr>
        <p:txBody>
          <a:bodyPr rIns="130174"/>
          <a:lstStyle/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Izražajnost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Čvor nema internu strukturu</a:t>
            </a:r>
            <a:endParaRPr lang="en-US" sz="20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Problem predstavljanja nebinarnih relacija (relacije između više čvorova)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 smtClean="0"/>
              <a:t>Reifikacije umeju da „zakomplikuju“ mrežu</a:t>
            </a:r>
            <a:endParaRPr lang="en-US" sz="16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Nije lako reprezentovati heurističke informacije</a:t>
            </a:r>
            <a:endParaRPr lang="en-US" sz="20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Proširenje je moguće, ali ne baš na elegantan način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Efikasnost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Može da dovede do velikih skupova čvorova i linkova</a:t>
            </a:r>
            <a:endParaRPr lang="en-US" sz="20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Pretraga može da dovede do kombinatorne eksplozije</a:t>
            </a:r>
            <a:endParaRPr lang="en-US" sz="2000" dirty="0" smtClean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 smtClean="0"/>
              <a:t>Posebno za upite sa negativnim rezultatom – treba proći kroz celu mrežu</a:t>
            </a: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Upotrebljivost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Nedostatak standarda 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 smtClean="0"/>
              <a:t>Za tipove čvorova</a:t>
            </a:r>
          </a:p>
          <a:p>
            <a:pPr marL="1123950" lvl="2">
              <a:lnSpc>
                <a:spcPct val="90000"/>
              </a:lnSpc>
            </a:pPr>
            <a:r>
              <a:rPr lang="sr-Latn-RS" sz="1600" dirty="0" smtClean="0"/>
              <a:t>Za tipove linkova</a:t>
            </a:r>
            <a:endParaRPr lang="en-US" sz="16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Imenovanje čvorova</a:t>
            </a:r>
            <a:endParaRPr lang="en-US" sz="2000" dirty="0" smtClean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 smtClean="0"/>
              <a:t>Klase</a:t>
            </a:r>
            <a:r>
              <a:rPr lang="en-US" sz="1800" dirty="0" smtClean="0"/>
              <a:t>, </a:t>
            </a:r>
            <a:r>
              <a:rPr lang="sr-Latn-RS" sz="1800" dirty="0" smtClean="0"/>
              <a:t>instance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23762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"/>
          <p:cNvSpPr>
            <a:spLocks/>
          </p:cNvSpPr>
          <p:nvPr/>
        </p:nvSpPr>
        <p:spPr bwMode="auto">
          <a:xfrm>
            <a:off x="44450" y="6542088"/>
            <a:ext cx="2563813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39686" bIns="0">
            <a:spAutoFit/>
          </a:bodyPr>
          <a:lstStyle/>
          <a:p>
            <a:pPr marL="38100"/>
            <a:r>
              <a:rPr lang="en-US" sz="1400">
                <a:solidFill>
                  <a:srgbClr val="00FF00"/>
                </a:solidFill>
                <a:latin typeface="Helvetica" charset="0"/>
                <a:cs typeface="Helvetica" charset="0"/>
                <a:sym typeface="Helvetica" charset="0"/>
              </a:rPr>
              <a:t> © 2002-2011 Franz J. Kurfess</a:t>
            </a:r>
          </a:p>
        </p:txBody>
      </p:sp>
      <p:sp>
        <p:nvSpPr>
          <p:cNvPr id="38915" name="Rectangle 2"/>
          <p:cNvSpPr>
            <a:spLocks/>
          </p:cNvSpPr>
          <p:nvPr/>
        </p:nvSpPr>
        <p:spPr bwMode="auto">
          <a:xfrm>
            <a:off x="6021388" y="6553200"/>
            <a:ext cx="29845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39686" bIns="0"/>
          <a:lstStyle/>
          <a:p>
            <a:pPr marL="38100" algn="r"/>
            <a:r>
              <a:rPr lang="en-US" sz="1400" b="1">
                <a:solidFill>
                  <a:schemeClr val="tx1"/>
                </a:solidFill>
                <a:latin typeface="Arial" charset="0"/>
                <a:cs typeface="Arial" charset="0"/>
                <a:sym typeface="Arial" charset="0"/>
              </a:rPr>
              <a:t>Knowledge Representation  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sr-Latn-RS" dirty="0" smtClean="0"/>
              <a:t>Primer: </a:t>
            </a:r>
            <a:r>
              <a:rPr lang="en-US" dirty="0" err="1" smtClean="0"/>
              <a:t>Semantix</a:t>
            </a:r>
            <a:r>
              <a:rPr lang="en-US" dirty="0" smtClean="0"/>
              <a:t> Net</a:t>
            </a:r>
          </a:p>
        </p:txBody>
      </p:sp>
      <p:sp>
        <p:nvSpPr>
          <p:cNvPr id="38917" name="Oval 4"/>
          <p:cNvSpPr>
            <a:spLocks/>
          </p:cNvSpPr>
          <p:nvPr/>
        </p:nvSpPr>
        <p:spPr bwMode="auto">
          <a:xfrm>
            <a:off x="1866900" y="21336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8" name="Oval 5"/>
          <p:cNvSpPr>
            <a:spLocks/>
          </p:cNvSpPr>
          <p:nvPr/>
        </p:nvSpPr>
        <p:spPr bwMode="auto">
          <a:xfrm>
            <a:off x="7985125" y="36195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19" name="Oval 6"/>
          <p:cNvSpPr>
            <a:spLocks/>
          </p:cNvSpPr>
          <p:nvPr/>
        </p:nvSpPr>
        <p:spPr bwMode="auto">
          <a:xfrm>
            <a:off x="3810000" y="1676400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0" name="Oval 7"/>
          <p:cNvSpPr>
            <a:spLocks/>
          </p:cNvSpPr>
          <p:nvPr/>
        </p:nvSpPr>
        <p:spPr bwMode="auto">
          <a:xfrm>
            <a:off x="1333500" y="3887788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38921" name="Group 10"/>
          <p:cNvGrpSpPr>
            <a:grpSpLocks/>
          </p:cNvGrpSpPr>
          <p:nvPr/>
        </p:nvGrpSpPr>
        <p:grpSpPr bwMode="auto">
          <a:xfrm>
            <a:off x="4051300" y="3154363"/>
            <a:ext cx="771525" cy="723900"/>
            <a:chOff x="0" y="0"/>
            <a:chExt cx="486" cy="456"/>
          </a:xfrm>
        </p:grpSpPr>
        <p:sp>
          <p:nvSpPr>
            <p:cNvPr id="38978" name="Oval 8"/>
            <p:cNvSpPr>
              <a:spLocks/>
            </p:cNvSpPr>
            <p:nvPr/>
          </p:nvSpPr>
          <p:spPr bwMode="auto">
            <a:xfrm>
              <a:off x="29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9" name="Rectangle 9"/>
            <p:cNvSpPr>
              <a:spLocks/>
            </p:cNvSpPr>
            <p:nvPr/>
          </p:nvSpPr>
          <p:spPr bwMode="auto">
            <a:xfrm>
              <a:off x="0" y="88"/>
              <a:ext cx="486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Gaul</a:t>
              </a:r>
            </a:p>
          </p:txBody>
        </p:sp>
      </p:grpSp>
      <p:sp>
        <p:nvSpPr>
          <p:cNvPr id="38922" name="Oval 11"/>
          <p:cNvSpPr>
            <a:spLocks/>
          </p:cNvSpPr>
          <p:nvPr/>
        </p:nvSpPr>
        <p:spPr bwMode="auto">
          <a:xfrm>
            <a:off x="2684463" y="5413375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3" name="Oval 12"/>
          <p:cNvSpPr>
            <a:spLocks/>
          </p:cNvSpPr>
          <p:nvPr/>
        </p:nvSpPr>
        <p:spPr bwMode="auto">
          <a:xfrm>
            <a:off x="6748463" y="5334000"/>
            <a:ext cx="533400" cy="533400"/>
          </a:xfrm>
          <a:prstGeom prst="ellipse">
            <a:avLst/>
          </a:prstGeom>
          <a:solidFill>
            <a:srgbClr val="291A1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8924" name="Oval 13"/>
          <p:cNvSpPr>
            <a:spLocks/>
          </p:cNvSpPr>
          <p:nvPr/>
        </p:nvSpPr>
        <p:spPr bwMode="auto">
          <a:xfrm>
            <a:off x="6130925" y="1789113"/>
            <a:ext cx="533400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38925" name="AutoShape 14"/>
          <p:cNvCxnSpPr>
            <a:cxnSpLocks noChangeShapeType="1"/>
            <a:stCxn id="38919" idx="0"/>
            <a:endCxn id="38924" idx="0"/>
          </p:cNvCxnSpPr>
          <p:nvPr/>
        </p:nvCxnSpPr>
        <p:spPr bwMode="auto">
          <a:xfrm>
            <a:off x="4076700" y="1943100"/>
            <a:ext cx="2320925" cy="11112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6" name="AutoShape 15"/>
          <p:cNvCxnSpPr>
            <a:cxnSpLocks noChangeShapeType="1"/>
          </p:cNvCxnSpPr>
          <p:nvPr/>
        </p:nvCxnSpPr>
        <p:spPr bwMode="auto">
          <a:xfrm>
            <a:off x="4076700" y="1943100"/>
            <a:ext cx="360363" cy="15732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7" name="AutoShape 16"/>
          <p:cNvCxnSpPr>
            <a:cxnSpLocks noChangeShapeType="1"/>
            <a:stCxn id="38924" idx="0"/>
            <a:endCxn id="38918" idx="0"/>
          </p:cNvCxnSpPr>
          <p:nvPr/>
        </p:nvCxnSpPr>
        <p:spPr bwMode="auto">
          <a:xfrm>
            <a:off x="6397625" y="2055813"/>
            <a:ext cx="1854200" cy="18303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8" name="AutoShape 17"/>
          <p:cNvCxnSpPr>
            <a:cxnSpLocks noChangeShapeType="1"/>
            <a:stCxn id="38918" idx="0"/>
            <a:endCxn id="38923" idx="0"/>
          </p:cNvCxnSpPr>
          <p:nvPr/>
        </p:nvCxnSpPr>
        <p:spPr bwMode="auto">
          <a:xfrm flipH="1">
            <a:off x="7015163" y="3886200"/>
            <a:ext cx="1236662" cy="1714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29" name="AutoShape 18"/>
          <p:cNvCxnSpPr>
            <a:cxnSpLocks noChangeShapeType="1"/>
          </p:cNvCxnSpPr>
          <p:nvPr/>
        </p:nvCxnSpPr>
        <p:spPr bwMode="auto">
          <a:xfrm rot="10800000">
            <a:off x="4437063" y="3516313"/>
            <a:ext cx="3814762" cy="3698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0" name="AutoShape 19"/>
          <p:cNvCxnSpPr>
            <a:cxnSpLocks noChangeShapeType="1"/>
            <a:stCxn id="38923" idx="0"/>
            <a:endCxn id="38922" idx="0"/>
          </p:cNvCxnSpPr>
          <p:nvPr/>
        </p:nvCxnSpPr>
        <p:spPr bwMode="auto">
          <a:xfrm flipH="1">
            <a:off x="2951163" y="5600700"/>
            <a:ext cx="4064000" cy="793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1" name="AutoShape 20"/>
          <p:cNvCxnSpPr>
            <a:cxnSpLocks noChangeShapeType="1"/>
            <a:stCxn id="38922" idx="0"/>
            <a:endCxn id="38920" idx="0"/>
          </p:cNvCxnSpPr>
          <p:nvPr/>
        </p:nvCxnSpPr>
        <p:spPr bwMode="auto">
          <a:xfrm rot="10800000">
            <a:off x="1600200" y="4154488"/>
            <a:ext cx="1350963" cy="152558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2" name="AutoShape 21"/>
          <p:cNvCxnSpPr>
            <a:cxnSpLocks noChangeShapeType="1"/>
            <a:stCxn id="38919" idx="0"/>
            <a:endCxn id="38917" idx="0"/>
          </p:cNvCxnSpPr>
          <p:nvPr/>
        </p:nvCxnSpPr>
        <p:spPr bwMode="auto">
          <a:xfrm flipH="1">
            <a:off x="2133600" y="1943100"/>
            <a:ext cx="1943100" cy="4572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3" name="AutoShape 22"/>
          <p:cNvCxnSpPr>
            <a:cxnSpLocks noChangeShapeType="1"/>
            <a:stCxn id="38920" idx="0"/>
            <a:endCxn id="38917" idx="0"/>
          </p:cNvCxnSpPr>
          <p:nvPr/>
        </p:nvCxnSpPr>
        <p:spPr bwMode="auto">
          <a:xfrm rot="10800000" flipH="1">
            <a:off x="1598613" y="2400300"/>
            <a:ext cx="534987" cy="1754188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34" name="Rectangle 23"/>
          <p:cNvSpPr>
            <a:spLocks/>
          </p:cNvSpPr>
          <p:nvPr/>
        </p:nvSpPr>
        <p:spPr bwMode="auto">
          <a:xfrm>
            <a:off x="5667375" y="1331913"/>
            <a:ext cx="11017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Astérix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35" name="Rectangle 24"/>
          <p:cNvSpPr>
            <a:spLocks/>
          </p:cNvSpPr>
          <p:nvPr/>
        </p:nvSpPr>
        <p:spPr bwMode="auto">
          <a:xfrm>
            <a:off x="7985125" y="3046413"/>
            <a:ext cx="101758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Obélix</a:t>
            </a:r>
          </a:p>
        </p:txBody>
      </p:sp>
      <p:sp>
        <p:nvSpPr>
          <p:cNvPr id="38936" name="Rectangle 25"/>
          <p:cNvSpPr>
            <a:spLocks/>
          </p:cNvSpPr>
          <p:nvPr/>
        </p:nvSpPr>
        <p:spPr bwMode="auto">
          <a:xfrm>
            <a:off x="6249988" y="5791200"/>
            <a:ext cx="9017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Idéfix</a:t>
            </a:r>
          </a:p>
        </p:txBody>
      </p:sp>
      <p:cxnSp>
        <p:nvCxnSpPr>
          <p:cNvPr id="38937" name="AutoShape 26"/>
          <p:cNvCxnSpPr>
            <a:cxnSpLocks noChangeShapeType="1"/>
          </p:cNvCxnSpPr>
          <p:nvPr/>
        </p:nvCxnSpPr>
        <p:spPr bwMode="auto">
          <a:xfrm rot="10800000" flipH="1">
            <a:off x="2951163" y="3516313"/>
            <a:ext cx="1485900" cy="21637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AutoShape 27"/>
          <p:cNvCxnSpPr>
            <a:cxnSpLocks noChangeShapeType="1"/>
          </p:cNvCxnSpPr>
          <p:nvPr/>
        </p:nvCxnSpPr>
        <p:spPr bwMode="auto">
          <a:xfrm rot="10800000">
            <a:off x="6400800" y="4389438"/>
            <a:ext cx="614363" cy="121126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AutoShape 28"/>
          <p:cNvCxnSpPr>
            <a:cxnSpLocks noChangeShapeType="1"/>
          </p:cNvCxnSpPr>
          <p:nvPr/>
        </p:nvCxnSpPr>
        <p:spPr bwMode="auto">
          <a:xfrm flipH="1">
            <a:off x="4437063" y="2055813"/>
            <a:ext cx="1960562" cy="146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0" name="AutoShape 29"/>
          <p:cNvCxnSpPr>
            <a:cxnSpLocks noChangeShapeType="1"/>
          </p:cNvCxnSpPr>
          <p:nvPr/>
        </p:nvCxnSpPr>
        <p:spPr bwMode="auto">
          <a:xfrm>
            <a:off x="2133600" y="2400300"/>
            <a:ext cx="2303463" cy="1116013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1" name="AutoShape 30"/>
          <p:cNvCxnSpPr>
            <a:cxnSpLocks noChangeShapeType="1"/>
          </p:cNvCxnSpPr>
          <p:nvPr/>
        </p:nvCxnSpPr>
        <p:spPr bwMode="auto">
          <a:xfrm rot="10800000" flipH="1">
            <a:off x="1600200" y="3516313"/>
            <a:ext cx="2836863" cy="6381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8942" name="Group 33"/>
          <p:cNvGrpSpPr>
            <a:grpSpLocks/>
          </p:cNvGrpSpPr>
          <p:nvPr/>
        </p:nvGrpSpPr>
        <p:grpSpPr bwMode="auto">
          <a:xfrm>
            <a:off x="6073775" y="4122738"/>
            <a:ext cx="652463" cy="533400"/>
            <a:chOff x="0" y="0"/>
            <a:chExt cx="411" cy="336"/>
          </a:xfrm>
        </p:grpSpPr>
        <p:sp>
          <p:nvSpPr>
            <p:cNvPr id="38976" name="Oval 31"/>
            <p:cNvSpPr>
              <a:spLocks/>
            </p:cNvSpPr>
            <p:nvPr/>
          </p:nvSpPr>
          <p:spPr bwMode="auto">
            <a:xfrm>
              <a:off x="37" y="0"/>
              <a:ext cx="336" cy="336"/>
            </a:xfrm>
            <a:prstGeom prst="ellipse">
              <a:avLst/>
            </a:prstGeom>
            <a:solidFill>
              <a:srgbClr val="5B3D2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7" name="Rectangle 32"/>
            <p:cNvSpPr>
              <a:spLocks/>
            </p:cNvSpPr>
            <p:nvPr/>
          </p:nvSpPr>
          <p:spPr bwMode="auto">
            <a:xfrm>
              <a:off x="0" y="28"/>
              <a:ext cx="411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Dog</a:t>
              </a:r>
            </a:p>
          </p:txBody>
        </p:sp>
      </p:grpSp>
      <p:cxnSp>
        <p:nvCxnSpPr>
          <p:cNvPr id="38943" name="AutoShape 34"/>
          <p:cNvCxnSpPr>
            <a:cxnSpLocks noChangeShapeType="1"/>
          </p:cNvCxnSpPr>
          <p:nvPr/>
        </p:nvCxnSpPr>
        <p:spPr bwMode="auto">
          <a:xfrm flipH="1">
            <a:off x="4437063" y="4389438"/>
            <a:ext cx="1963737" cy="582612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4" name="Rectangle 35"/>
          <p:cNvSpPr>
            <a:spLocks/>
          </p:cNvSpPr>
          <p:nvPr/>
        </p:nvSpPr>
        <p:spPr bwMode="auto">
          <a:xfrm>
            <a:off x="2495550" y="1143000"/>
            <a:ext cx="2078038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Abraracourcix</a:t>
            </a:r>
          </a:p>
        </p:txBody>
      </p:sp>
      <p:sp>
        <p:nvSpPr>
          <p:cNvPr id="38945" name="Rectangle 36"/>
          <p:cNvSpPr>
            <a:spLocks/>
          </p:cNvSpPr>
          <p:nvPr/>
        </p:nvSpPr>
        <p:spPr bwMode="auto">
          <a:xfrm>
            <a:off x="44450" y="4191000"/>
            <a:ext cx="15938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Panoramix</a:t>
            </a:r>
          </a:p>
        </p:txBody>
      </p:sp>
      <p:sp>
        <p:nvSpPr>
          <p:cNvPr id="38946" name="Rectangle 37"/>
          <p:cNvSpPr>
            <a:spLocks/>
          </p:cNvSpPr>
          <p:nvPr/>
        </p:nvSpPr>
        <p:spPr bwMode="auto">
          <a:xfrm>
            <a:off x="1487488" y="5943600"/>
            <a:ext cx="1965325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b="1">
                <a:solidFill>
                  <a:schemeClr val="tx1"/>
                </a:solidFill>
                <a:cs typeface="Times" charset="0"/>
              </a:rPr>
              <a:t>Ordralfabetix</a:t>
            </a:r>
          </a:p>
        </p:txBody>
      </p:sp>
      <p:sp>
        <p:nvSpPr>
          <p:cNvPr id="38947" name="Rectangle 38"/>
          <p:cNvSpPr>
            <a:spLocks/>
          </p:cNvSpPr>
          <p:nvPr/>
        </p:nvSpPr>
        <p:spPr bwMode="auto">
          <a:xfrm>
            <a:off x="377470" y="2261800"/>
            <a:ext cx="14430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40639" bIns="0">
            <a:spAutoFit/>
          </a:bodyPr>
          <a:lstStyle/>
          <a:p>
            <a:pPr marL="39688"/>
            <a:r>
              <a:rPr lang="en-US" b="1" dirty="0" err="1">
                <a:solidFill>
                  <a:schemeClr val="tx1"/>
                </a:solidFill>
                <a:cs typeface="Times" charset="0"/>
              </a:rPr>
              <a:t>Cétautomatix</a:t>
            </a:r>
            <a:endParaRPr lang="en-US" b="1" dirty="0">
              <a:solidFill>
                <a:schemeClr val="tx1"/>
              </a:solidFill>
              <a:cs typeface="Times" charset="0"/>
            </a:endParaRPr>
          </a:p>
        </p:txBody>
      </p:sp>
      <p:sp>
        <p:nvSpPr>
          <p:cNvPr id="38948" name="Rectangle 39"/>
          <p:cNvSpPr>
            <a:spLocks/>
          </p:cNvSpPr>
          <p:nvPr/>
        </p:nvSpPr>
        <p:spPr bwMode="auto">
          <a:xfrm rot="-900000">
            <a:off x="2870200" y="373062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49" name="Rectangle 40"/>
          <p:cNvSpPr>
            <a:spLocks/>
          </p:cNvSpPr>
          <p:nvPr/>
        </p:nvSpPr>
        <p:spPr bwMode="auto">
          <a:xfrm rot="1200000">
            <a:off x="2897188" y="2900363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0" name="Rectangle 41"/>
          <p:cNvSpPr>
            <a:spLocks/>
          </p:cNvSpPr>
          <p:nvPr/>
        </p:nvSpPr>
        <p:spPr bwMode="auto">
          <a:xfrm rot="4200000">
            <a:off x="4011613" y="2479675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 dirty="0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1" name="Rectangle 42"/>
          <p:cNvSpPr>
            <a:spLocks/>
          </p:cNvSpPr>
          <p:nvPr/>
        </p:nvSpPr>
        <p:spPr bwMode="auto">
          <a:xfrm rot="-2280000">
            <a:off x="5194300" y="259238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2" name="Rectangle 43"/>
          <p:cNvSpPr>
            <a:spLocks/>
          </p:cNvSpPr>
          <p:nvPr/>
        </p:nvSpPr>
        <p:spPr bwMode="auto">
          <a:xfrm rot="420000">
            <a:off x="6022975" y="33528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3" name="Rectangle 44"/>
          <p:cNvSpPr>
            <a:spLocks/>
          </p:cNvSpPr>
          <p:nvPr/>
        </p:nvSpPr>
        <p:spPr bwMode="auto">
          <a:xfrm rot="4200000">
            <a:off x="6069013" y="48895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sp>
        <p:nvSpPr>
          <p:cNvPr id="38954" name="Rectangle 45"/>
          <p:cNvSpPr>
            <a:spLocks/>
          </p:cNvSpPr>
          <p:nvPr/>
        </p:nvSpPr>
        <p:spPr bwMode="auto">
          <a:xfrm rot="-3480000">
            <a:off x="2932113" y="4452938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is-a</a:t>
            </a:r>
          </a:p>
        </p:txBody>
      </p:sp>
      <p:cxnSp>
        <p:nvCxnSpPr>
          <p:cNvPr id="38955" name="AutoShape 46"/>
          <p:cNvCxnSpPr>
            <a:cxnSpLocks noChangeShapeType="1"/>
            <a:stCxn id="38922" idx="0"/>
            <a:endCxn id="38917" idx="0"/>
          </p:cNvCxnSpPr>
          <p:nvPr/>
        </p:nvCxnSpPr>
        <p:spPr bwMode="auto">
          <a:xfrm rot="10800000">
            <a:off x="2133600" y="2400300"/>
            <a:ext cx="817563" cy="327977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6" name="Rectangle 47"/>
          <p:cNvSpPr>
            <a:spLocks/>
          </p:cNvSpPr>
          <p:nvPr/>
        </p:nvSpPr>
        <p:spPr bwMode="auto">
          <a:xfrm>
            <a:off x="4128663" y="5372622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barks-at</a:t>
            </a:r>
          </a:p>
        </p:txBody>
      </p:sp>
      <p:sp>
        <p:nvSpPr>
          <p:cNvPr id="38957" name="Rectangle 48"/>
          <p:cNvSpPr>
            <a:spLocks/>
          </p:cNvSpPr>
          <p:nvPr/>
        </p:nvSpPr>
        <p:spPr bwMode="auto">
          <a:xfrm rot="-3480000">
            <a:off x="6892925" y="443547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takes-care-of</a:t>
            </a:r>
          </a:p>
        </p:txBody>
      </p:sp>
      <p:sp>
        <p:nvSpPr>
          <p:cNvPr id="38958" name="Rectangle 49"/>
          <p:cNvSpPr>
            <a:spLocks/>
          </p:cNvSpPr>
          <p:nvPr/>
        </p:nvSpPr>
        <p:spPr bwMode="auto">
          <a:xfrm rot="2700000">
            <a:off x="6599238" y="2647950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 dirty="0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is-friend-of</a:t>
            </a:r>
          </a:p>
        </p:txBody>
      </p:sp>
      <p:sp>
        <p:nvSpPr>
          <p:cNvPr id="38959" name="Rectangle 50"/>
          <p:cNvSpPr>
            <a:spLocks/>
          </p:cNvSpPr>
          <p:nvPr/>
        </p:nvSpPr>
        <p:spPr bwMode="auto">
          <a:xfrm rot="239999">
            <a:off x="4487863" y="1520825"/>
            <a:ext cx="1930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0" name="Rectangle 51"/>
          <p:cNvSpPr>
            <a:spLocks/>
          </p:cNvSpPr>
          <p:nvPr/>
        </p:nvSpPr>
        <p:spPr bwMode="auto">
          <a:xfrm rot="-1019999">
            <a:off x="2397125" y="1638300"/>
            <a:ext cx="1460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is-boss-of</a:t>
            </a:r>
          </a:p>
        </p:txBody>
      </p:sp>
      <p:sp>
        <p:nvSpPr>
          <p:cNvPr id="38961" name="Rectangle 52"/>
          <p:cNvSpPr>
            <a:spLocks/>
          </p:cNvSpPr>
          <p:nvPr/>
        </p:nvSpPr>
        <p:spPr bwMode="auto">
          <a:xfrm rot="4380001">
            <a:off x="1752600" y="3505200"/>
            <a:ext cx="1778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fights-with</a:t>
            </a:r>
          </a:p>
        </p:txBody>
      </p:sp>
      <p:sp>
        <p:nvSpPr>
          <p:cNvPr id="38962" name="Rectangle 53"/>
          <p:cNvSpPr>
            <a:spLocks/>
          </p:cNvSpPr>
          <p:nvPr/>
        </p:nvSpPr>
        <p:spPr bwMode="auto">
          <a:xfrm rot="2639999">
            <a:off x="1401763" y="4953000"/>
            <a:ext cx="1422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sells-to</a:t>
            </a:r>
          </a:p>
        </p:txBody>
      </p:sp>
      <p:sp>
        <p:nvSpPr>
          <p:cNvPr id="38963" name="Rectangle 54"/>
          <p:cNvSpPr>
            <a:spLocks/>
          </p:cNvSpPr>
          <p:nvPr/>
        </p:nvSpPr>
        <p:spPr bwMode="auto">
          <a:xfrm rot="-4380000">
            <a:off x="762000" y="2819400"/>
            <a:ext cx="1714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900"/>
              </a:spcBef>
            </a:pPr>
            <a:r>
              <a:rPr lang="en-US">
                <a:solidFill>
                  <a:schemeClr val="tx1"/>
                </a:solidFill>
                <a:latin typeface="Apple Chancery" charset="0"/>
                <a:ea typeface="Apple Chancery" charset="0"/>
                <a:cs typeface="Apple Chancery" charset="0"/>
                <a:sym typeface="Apple Chancery" charset="0"/>
              </a:rPr>
              <a:t>buys-from</a:t>
            </a:r>
          </a:p>
        </p:txBody>
      </p:sp>
      <p:sp>
        <p:nvSpPr>
          <p:cNvPr id="38964" name="Rectangle 55"/>
          <p:cNvSpPr>
            <a:spLocks/>
          </p:cNvSpPr>
          <p:nvPr/>
        </p:nvSpPr>
        <p:spPr bwMode="auto">
          <a:xfrm rot="-1319999">
            <a:off x="4992688" y="4583113"/>
            <a:ext cx="1333500" cy="78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lives-with</a:t>
            </a:r>
          </a:p>
        </p:txBody>
      </p:sp>
      <p:grpSp>
        <p:nvGrpSpPr>
          <p:cNvPr id="38965" name="Group 58"/>
          <p:cNvGrpSpPr>
            <a:grpSpLocks/>
          </p:cNvGrpSpPr>
          <p:nvPr/>
        </p:nvGrpSpPr>
        <p:grpSpPr bwMode="auto">
          <a:xfrm>
            <a:off x="3881438" y="4610100"/>
            <a:ext cx="1111250" cy="723900"/>
            <a:chOff x="0" y="0"/>
            <a:chExt cx="700" cy="456"/>
          </a:xfrm>
        </p:grpSpPr>
        <p:sp>
          <p:nvSpPr>
            <p:cNvPr id="38974" name="Oval 56"/>
            <p:cNvSpPr>
              <a:spLocks/>
            </p:cNvSpPr>
            <p:nvPr/>
          </p:nvSpPr>
          <p:spPr bwMode="auto">
            <a:xfrm>
              <a:off x="136" y="0"/>
              <a:ext cx="427" cy="456"/>
            </a:xfrm>
            <a:prstGeom prst="ellipse">
              <a:avLst/>
            </a:prstGeom>
            <a:solidFill>
              <a:srgbClr val="FFAF1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975" name="Rectangle 57"/>
            <p:cNvSpPr>
              <a:spLocks/>
            </p:cNvSpPr>
            <p:nvPr/>
          </p:nvSpPr>
          <p:spPr bwMode="auto">
            <a:xfrm>
              <a:off x="0" y="88"/>
              <a:ext cx="700" cy="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38100" tIns="38100" rIns="78049" bIns="38100" anchor="ctr">
              <a:spAutoFit/>
            </a:bodyPr>
            <a:lstStyle/>
            <a:p>
              <a:pPr marL="1588" algn="ctr"/>
              <a:r>
                <a:rPr lang="en-US" b="1">
                  <a:solidFill>
                    <a:schemeClr val="tx1"/>
                  </a:solidFill>
                  <a:cs typeface="Times" charset="0"/>
                </a:rPr>
                <a:t>Human</a:t>
              </a:r>
            </a:p>
          </p:txBody>
        </p:sp>
      </p:grpSp>
      <p:cxnSp>
        <p:nvCxnSpPr>
          <p:cNvPr id="38966" name="AutoShape 59"/>
          <p:cNvCxnSpPr>
            <a:cxnSpLocks noChangeShapeType="1"/>
          </p:cNvCxnSpPr>
          <p:nvPr/>
        </p:nvCxnSpPr>
        <p:spPr bwMode="auto">
          <a:xfrm rot="10800000">
            <a:off x="4437063" y="3516313"/>
            <a:ext cx="0" cy="1455737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67" name="Rectangle 60"/>
          <p:cNvSpPr>
            <a:spLocks/>
          </p:cNvSpPr>
          <p:nvPr/>
        </p:nvSpPr>
        <p:spPr bwMode="auto">
          <a:xfrm rot="-5400000">
            <a:off x="4146550" y="3848100"/>
            <a:ext cx="990600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>
              <a:spcBef>
                <a:spcPts val="1350"/>
              </a:spcBef>
            </a:pPr>
            <a:r>
              <a:rPr lang="en-US">
                <a:solidFill>
                  <a:schemeClr val="tx1"/>
                </a:solidFill>
                <a:latin typeface="Courier New" charset="0"/>
                <a:cs typeface="Courier New" charset="0"/>
                <a:sym typeface="Courier New" charset="0"/>
              </a:rPr>
              <a:t>AKO</a:t>
            </a:r>
          </a:p>
        </p:txBody>
      </p:sp>
      <p:pic>
        <p:nvPicPr>
          <p:cNvPr id="38968" name="Picture 61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8350"/>
            <a:ext cx="16764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70" name="Rectangle 63"/>
          <p:cNvSpPr>
            <a:spLocks/>
          </p:cNvSpPr>
          <p:nvPr/>
        </p:nvSpPr>
        <p:spPr bwMode="auto">
          <a:xfrm>
            <a:off x="3429000" y="6629400"/>
            <a:ext cx="205105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400" u="sng">
                <a:solidFill>
                  <a:srgbClr val="C000C0"/>
                </a:solidFill>
                <a:latin typeface="Helvetica" charset="0"/>
                <a:cs typeface="Helvetica" charset="0"/>
                <a:sym typeface="Helvetica" charset="0"/>
                <a:hlinkClick r:id="rId3"/>
              </a:rPr>
              <a:t>[http://www.asterix.tm.fr]</a:t>
            </a:r>
            <a:endParaRPr lang="en-US" sz="1400" u="sng">
              <a:solidFill>
                <a:srgbClr val="C000C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38971" name="Picture 6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50" y="28575"/>
            <a:ext cx="1758950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2" name="Picture 6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" y="0"/>
            <a:ext cx="12065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73" name="Picture 6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88" y="4594225"/>
            <a:ext cx="1433513" cy="23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62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426" y="5708650"/>
            <a:ext cx="198755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0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/>
        <p:txBody>
          <a:bodyPr rIns="130174"/>
          <a:lstStyle/>
          <a:p>
            <a:pPr indent="0" eaLnBrk="1" hangingPunct="1">
              <a:defRPr/>
            </a:pPr>
            <a:r>
              <a:rPr lang="en-US" dirty="0" err="1" smtClean="0"/>
              <a:t>Semantix</a:t>
            </a:r>
            <a:r>
              <a:rPr lang="en-US" dirty="0" smtClean="0"/>
              <a:t> Net </a:t>
            </a:r>
            <a:r>
              <a:rPr lang="sr-Latn-RS" dirty="0" smtClean="0"/>
              <a:t>nije baš najpreciznija</a:t>
            </a:r>
            <a:endParaRPr lang="en-US" dirty="0" smtClean="0"/>
          </a:p>
        </p:txBody>
      </p:sp>
      <p:sp>
        <p:nvSpPr>
          <p:cNvPr id="3994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 rIns="130174"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boje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Trebale bi da budu pravilno kodirane kao </a:t>
            </a:r>
            <a:r>
              <a:rPr lang="sr-Latn-RS" sz="2000" b="1" dirty="0" smtClean="0"/>
              <a:t>posebni čvorovi</a:t>
            </a:r>
            <a:r>
              <a:rPr lang="sr-Latn-RS" sz="2000" dirty="0" smtClean="0"/>
              <a:t> sa relacijama ka odgovarajućim objektima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Tipovi fontova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Impliciraju različite </a:t>
            </a:r>
            <a:r>
              <a:rPr lang="sr-Latn-RS" sz="2000" b="1" dirty="0" smtClean="0"/>
              <a:t>tipove relacija</a:t>
            </a:r>
            <a:endParaRPr lang="en-US" sz="2000" b="1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Da nije tako nacrtano, trebali bi dodatni čvo</a:t>
            </a:r>
            <a:r>
              <a:rPr lang="en-GB" sz="2000" dirty="0" smtClean="0"/>
              <a:t>r</a:t>
            </a:r>
            <a:r>
              <a:rPr lang="sr-Latn-RS" sz="2000" dirty="0" smtClean="0"/>
              <a:t>ovi i relacije</a:t>
            </a:r>
            <a:endParaRPr lang="en-US" sz="2000" dirty="0" smtClean="0"/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Relacije među klasama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Ne žive svi psi sa Galima</a:t>
            </a:r>
            <a:endParaRPr lang="en-US" sz="20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en-US" sz="2000" dirty="0" smtClean="0"/>
              <a:t>AKO (a-kind-of) </a:t>
            </a:r>
            <a:r>
              <a:rPr lang="sr-Latn-RS" sz="2000" dirty="0" smtClean="0"/>
              <a:t>relacija je specijalna </a:t>
            </a:r>
            <a:r>
              <a:rPr lang="en-US" sz="2000" dirty="0" smtClean="0"/>
              <a:t>(</a:t>
            </a:r>
            <a:r>
              <a:rPr lang="sr-Latn-RS" sz="2000" dirty="0" smtClean="0"/>
              <a:t>nasleđivanje</a:t>
            </a:r>
            <a:r>
              <a:rPr lang="en-US" sz="2000" dirty="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Instance 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Strelice od individuala koji su ljudi ka klasi </a:t>
            </a:r>
            <a:r>
              <a:rPr lang="en-US" sz="2000" dirty="0" smtClean="0"/>
              <a:t>Human </a:t>
            </a:r>
            <a:r>
              <a:rPr lang="sr-Latn-RS" sz="2000" dirty="0" smtClean="0"/>
              <a:t>su izostavljenje</a:t>
            </a:r>
            <a:endParaRPr lang="en-US" sz="2000" dirty="0" smtClean="0"/>
          </a:p>
          <a:p>
            <a:pPr marL="1066800" lvl="2" eaLnBrk="1" hangingPunct="1">
              <a:lnSpc>
                <a:spcPct val="90000"/>
              </a:lnSpc>
            </a:pPr>
            <a:r>
              <a:rPr lang="sr-Latn-RS" sz="1800" dirty="0" smtClean="0"/>
              <a:t>Pretpostavljeno da </a:t>
            </a:r>
            <a:r>
              <a:rPr lang="en-US" sz="1800" dirty="0" smtClean="0"/>
              <a:t>AKO </a:t>
            </a:r>
            <a:r>
              <a:rPr lang="sr-Latn-RS" sz="1800" dirty="0" smtClean="0"/>
              <a:t>dozvoljava nasleđivanje</a:t>
            </a:r>
            <a:endParaRPr lang="en-US" sz="1800" dirty="0" smtClean="0"/>
          </a:p>
          <a:p>
            <a:pPr eaLnBrk="1" hangingPunct="1">
              <a:lnSpc>
                <a:spcPct val="90000"/>
              </a:lnSpc>
            </a:pPr>
            <a:r>
              <a:rPr lang="sr-Latn-RS" sz="2400" dirty="0" smtClean="0"/>
              <a:t>Usmerenosti </a:t>
            </a:r>
            <a:endParaRPr lang="en-US" sz="2400" dirty="0" smtClean="0"/>
          </a:p>
          <a:p>
            <a:pPr marL="723900" lvl="1" eaLnBrk="1" hangingPunct="1">
              <a:lnSpc>
                <a:spcPct val="90000"/>
              </a:lnSpc>
            </a:pPr>
            <a:r>
              <a:rPr lang="sr-Latn-RS" sz="2000" dirty="0" smtClean="0"/>
              <a:t>Smer strelica je važan, ne smer teksta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424090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Nedostaci</a:t>
            </a:r>
            <a:r>
              <a:rPr lang="en-US" dirty="0"/>
              <a:t> </a:t>
            </a:r>
            <a:r>
              <a:rPr lang="en-US" dirty="0" err="1"/>
              <a:t>semanti</a:t>
            </a:r>
            <a:r>
              <a:rPr lang="sr-Latn-RS" dirty="0"/>
              <a:t>č</a:t>
            </a:r>
            <a:r>
              <a:rPr lang="en-US" dirty="0" err="1"/>
              <a:t>kih</a:t>
            </a:r>
            <a:r>
              <a:rPr lang="en-US" dirty="0"/>
              <a:t> </a:t>
            </a:r>
            <a:r>
              <a:rPr lang="en-US" dirty="0" err="1"/>
              <a:t>mre</a:t>
            </a:r>
            <a:r>
              <a:rPr lang="sr-Latn-RS" dirty="0"/>
              <a:t>ž</a:t>
            </a:r>
            <a:r>
              <a:rPr lang="en-US" dirty="0"/>
              <a:t>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 smtClean="0"/>
              <a:t>Imenovanje čvorova i linkova</a:t>
            </a:r>
            <a:endParaRPr lang="en-US" dirty="0"/>
          </a:p>
          <a:p>
            <a:r>
              <a:rPr lang="sr-Latn-RS" dirty="0" smtClean="0"/>
              <a:t>Kombinatorna eksplozija pri pretrazi linkova</a:t>
            </a:r>
            <a:endParaRPr lang="en-US" dirty="0"/>
          </a:p>
          <a:p>
            <a:pPr lvl="1"/>
            <a:r>
              <a:rPr lang="sr-Latn-RS" dirty="0"/>
              <a:t>H</a:t>
            </a:r>
            <a:r>
              <a:rPr lang="sr-Latn-RS" dirty="0" smtClean="0"/>
              <a:t>euristika</a:t>
            </a:r>
            <a:r>
              <a:rPr lang="en-US" dirty="0" smtClean="0"/>
              <a:t>??</a:t>
            </a:r>
            <a:endParaRPr lang="en-US" dirty="0"/>
          </a:p>
          <a:p>
            <a:pPr lvl="1"/>
            <a:r>
              <a:rPr lang="sr-Latn-RS" dirty="0" smtClean="0"/>
              <a:t>Kontrolne strategije</a:t>
            </a:r>
            <a:r>
              <a:rPr lang="en-US" dirty="0" smtClean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RS" dirty="0" smtClean="0"/>
              <a:t>Duboko znanje:</a:t>
            </a:r>
          </a:p>
          <a:p>
            <a:pPr lvl="1"/>
            <a:r>
              <a:rPr lang="sr-Latn-RS" dirty="0" smtClean="0"/>
              <a:t>Znanje zasnovano na formalnoj teoriji domena</a:t>
            </a:r>
          </a:p>
          <a:p>
            <a:pPr lvl="1"/>
            <a:r>
              <a:rPr lang="sr-Latn-RS" dirty="0" smtClean="0"/>
              <a:t>Objašnjava zašto se nešto dešava</a:t>
            </a:r>
          </a:p>
          <a:p>
            <a:pPr lvl="1"/>
            <a:r>
              <a:rPr lang="sr-Latn-RS" dirty="0" smtClean="0"/>
              <a:t>Na primer, zaključivanje o bolesti na osnovu znanja patofiziološkog procesa</a:t>
            </a:r>
          </a:p>
          <a:p>
            <a:r>
              <a:rPr lang="sr-Latn-RS" dirty="0" smtClean="0"/>
              <a:t>Plitko znanje:</a:t>
            </a:r>
          </a:p>
          <a:p>
            <a:pPr lvl="1"/>
            <a:r>
              <a:rPr lang="sr-Latn-RS" dirty="0" smtClean="0"/>
              <a:t>Znanje bazirano na činjenicama</a:t>
            </a:r>
          </a:p>
          <a:p>
            <a:pPr lvl="1"/>
            <a:r>
              <a:rPr lang="sr-Latn-RS" dirty="0" smtClean="0"/>
              <a:t>Bez razumevanja </a:t>
            </a:r>
            <a:r>
              <a:rPr lang="sr-Latn-RS" b="1" dirty="0" smtClean="0"/>
              <a:t>uslova koji dovode do tih činjenica</a:t>
            </a:r>
            <a:endParaRPr lang="sr-Latn-RS" dirty="0" smtClean="0"/>
          </a:p>
          <a:p>
            <a:r>
              <a:rPr lang="sr-Latn-RS" dirty="0" smtClean="0"/>
              <a:t>Semantičke mreže su primer formalizma za predstavljanje plitkog znanja</a:t>
            </a:r>
          </a:p>
          <a:p>
            <a:pPr lvl="1"/>
            <a:r>
              <a:rPr lang="sr-Latn-RS" dirty="0" smtClean="0"/>
              <a:t>Svo znanje je u čvorovima i vezama</a:t>
            </a:r>
          </a:p>
          <a:p>
            <a:r>
              <a:rPr lang="sr-Latn-RS" dirty="0" smtClean="0"/>
              <a:t>Sheme su primer formalizma za predstavljanje dubokog znanja</a:t>
            </a:r>
          </a:p>
          <a:p>
            <a:pPr lvl="1"/>
            <a:r>
              <a:rPr lang="sr-Latn-RS" dirty="0" smtClean="0"/>
              <a:t>Zašto se nešto dešava?</a:t>
            </a:r>
          </a:p>
        </p:txBody>
      </p:sp>
    </p:spTree>
    <p:extLst>
      <p:ext uri="{BB962C8B-B14F-4D97-AF65-F5344CB8AC3E}">
        <p14:creationId xmlns:p14="http://schemas.microsoft.com/office/powerpoint/2010/main" val="98153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r-Latn-RS" dirty="0" smtClean="0"/>
              <a:t>Posmatrajmo plitki medicinski SBZ izgrađen sa pravilima poput sledećeg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sr-Latn-RS" dirty="0" smtClean="0"/>
              <a:t>osoba ima temperaturu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THEN </a:t>
            </a:r>
            <a:r>
              <a:rPr lang="sr-Latn-RS" dirty="0" smtClean="0"/>
              <a:t>uzeti </a:t>
            </a:r>
            <a:r>
              <a:rPr lang="en-US" dirty="0" smtClean="0"/>
              <a:t>aspirin</a:t>
            </a:r>
            <a:endParaRPr lang="en-US" dirty="0"/>
          </a:p>
          <a:p>
            <a:pPr lvl="2"/>
            <a:r>
              <a:rPr lang="sr-Latn-RS" dirty="0" smtClean="0"/>
              <a:t>Nema objašnjenja zašto će aspirin pomoći da se smanji temperatura</a:t>
            </a:r>
            <a:endParaRPr lang="en-US" dirty="0"/>
          </a:p>
          <a:p>
            <a:r>
              <a:rPr lang="sr-Latn-RS" dirty="0" smtClean="0"/>
              <a:t>Znanje je </a:t>
            </a:r>
            <a:r>
              <a:rPr lang="sr-Latn-RS" b="1" dirty="0" smtClean="0"/>
              <a:t>bazirano na sintaksi</a:t>
            </a:r>
            <a:r>
              <a:rPr lang="sr-Latn-RS" dirty="0" smtClean="0"/>
              <a:t>, </a:t>
            </a:r>
            <a:r>
              <a:rPr lang="sr-Latn-RS" b="1" dirty="0" smtClean="0"/>
              <a:t>ne na semantici</a:t>
            </a:r>
            <a:endParaRPr lang="en-US" b="1" dirty="0"/>
          </a:p>
          <a:p>
            <a:r>
              <a:rPr lang="sr-Latn-RS" dirty="0" smtClean="0"/>
              <a:t>Domenski ekspert </a:t>
            </a:r>
            <a:r>
              <a:rPr lang="en-US" dirty="0" smtClean="0"/>
              <a:t>(</a:t>
            </a:r>
            <a:r>
              <a:rPr lang="sr-Latn-RS" dirty="0" smtClean="0"/>
              <a:t>lekar</a:t>
            </a:r>
            <a:r>
              <a:rPr lang="en-US" dirty="0" smtClean="0"/>
              <a:t>) </a:t>
            </a:r>
            <a:r>
              <a:rPr lang="sr-Latn-RS" dirty="0" smtClean="0"/>
              <a:t>ima duboko znanje o problemu</a:t>
            </a:r>
            <a:r>
              <a:rPr lang="en-US" dirty="0" smtClean="0"/>
              <a:t> (</a:t>
            </a:r>
            <a:r>
              <a:rPr lang="sr-Latn-RS" dirty="0" smtClean="0"/>
              <a:t>u većini slučajeva</a:t>
            </a:r>
            <a:r>
              <a:rPr lang="en-US" dirty="0" smtClean="0"/>
              <a:t>…)</a:t>
            </a:r>
            <a:endParaRPr lang="sr-Latn-RS" dirty="0" smtClean="0"/>
          </a:p>
          <a:p>
            <a:pPr lvl="1"/>
            <a:r>
              <a:rPr lang="sr-Latn-RS" dirty="0" smtClean="0"/>
              <a:t>Zašto pacijent ima temperaturu? (patofiziologija)</a:t>
            </a:r>
          </a:p>
          <a:p>
            <a:pPr lvl="1"/>
            <a:r>
              <a:rPr lang="sr-Latn-RS" dirty="0" smtClean="0"/>
              <a:t>Kako deluje aspirin? (farmakologija)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Plitko i duboko znanje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r-Latn-RS" dirty="0" smtClean="0"/>
              <a:t>U SBZ sa plitkim znanjem poptpuno su prihvatljiva pravila kao što je sledeće</a:t>
            </a:r>
            <a:endParaRPr lang="en-US" dirty="0"/>
          </a:p>
          <a:p>
            <a:pPr lvl="1"/>
            <a:r>
              <a:rPr lang="en-US" dirty="0" smtClean="0"/>
              <a:t>IF </a:t>
            </a:r>
            <a:r>
              <a:rPr lang="sr-Latn-RS" dirty="0" smtClean="0"/>
              <a:t>kiša pada u Kaću</a:t>
            </a:r>
            <a:endParaRPr lang="en-US" dirty="0"/>
          </a:p>
          <a:p>
            <a:pPr lvl="1"/>
            <a:r>
              <a:rPr lang="en-US" dirty="0"/>
              <a:t>THEN </a:t>
            </a:r>
            <a:r>
              <a:rPr lang="sr-Latn-RS" dirty="0" smtClean="0"/>
              <a:t>biće zemljotres na Aljasci</a:t>
            </a:r>
          </a:p>
          <a:p>
            <a:r>
              <a:rPr lang="sr-Latn-RS" dirty="0" smtClean="0"/>
              <a:t>Sve dok činjenice same nisu kontradiktorne:</a:t>
            </a:r>
          </a:p>
          <a:p>
            <a:pPr lvl="1"/>
            <a:r>
              <a:rPr lang="en-US" dirty="0"/>
              <a:t>IF </a:t>
            </a:r>
            <a:r>
              <a:rPr lang="sr-Latn-RS" dirty="0"/>
              <a:t>kiša pada u Kaću</a:t>
            </a:r>
            <a:endParaRPr lang="en-US" dirty="0"/>
          </a:p>
          <a:p>
            <a:pPr lvl="1"/>
            <a:r>
              <a:rPr lang="sr-Latn-RS" dirty="0" smtClean="0"/>
              <a:t>THEN ne pada kiša u Kaću</a:t>
            </a:r>
            <a:endParaRPr lang="en-US" dirty="0"/>
          </a:p>
          <a:p>
            <a:r>
              <a:rPr lang="sr-Latn-RS" dirty="0" smtClean="0"/>
              <a:t>Plitko znanje je dovoljno za mnoge realne probleme, ali složeni problemi zahtevaju duboko znanje.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7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21629</TotalTime>
  <Words>13427</Words>
  <Application>Microsoft Office PowerPoint</Application>
  <PresentationFormat>On-screen Show (4:3)</PresentationFormat>
  <Paragraphs>1931</Paragraphs>
  <Slides>263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263</vt:i4>
      </vt:variant>
    </vt:vector>
  </HeadingPairs>
  <TitlesOfParts>
    <vt:vector size="264" baseType="lpstr">
      <vt:lpstr>Office Theme</vt:lpstr>
      <vt:lpstr>Predstavljanje znanja i rezonovanje</vt:lpstr>
      <vt:lpstr>Sadržaj</vt:lpstr>
      <vt:lpstr>Motivacija</vt:lpstr>
      <vt:lpstr>Metode za reprezentaciju znanja  (ZR metode)</vt:lpstr>
      <vt:lpstr>Produkciona pravila</vt:lpstr>
      <vt:lpstr>Primer  1:  produkciona pravila</vt:lpstr>
      <vt:lpstr>Primer 1: Stablo parsiranja</vt:lpstr>
      <vt:lpstr>Primer 2 produkciona pravila</vt:lpstr>
      <vt:lpstr>Primer 2 Stablo parsiranja</vt:lpstr>
      <vt:lpstr>Zaključivanje sa produkcionim pravilima</vt:lpstr>
      <vt:lpstr>Zaključivanje sa produkcionim pravilima</vt:lpstr>
      <vt:lpstr>Zaključivanje sa produkcionim pravilima</vt:lpstr>
      <vt:lpstr>Primer reprezentacije pravila</vt:lpstr>
      <vt:lpstr>Primer reprezentacije pravila</vt:lpstr>
      <vt:lpstr>Primer pravila</vt:lpstr>
      <vt:lpstr>Primer pravila</vt:lpstr>
      <vt:lpstr>Primer pravila</vt:lpstr>
      <vt:lpstr>Primer pravila</vt:lpstr>
      <vt:lpstr>Primer pravila</vt:lpstr>
      <vt:lpstr>Primer pravila</vt:lpstr>
      <vt:lpstr>Primer pravila</vt:lpstr>
      <vt:lpstr>Primer pravila (disjunkcija)</vt:lpstr>
      <vt:lpstr>Primer pravila (disjunkcija)</vt:lpstr>
      <vt:lpstr>Uparivanje činjenica sa pravilima</vt:lpstr>
      <vt:lpstr>Rete algoritam uparivanja</vt:lpstr>
      <vt:lpstr>Zaključivanje sa produkcionim pravilima</vt:lpstr>
      <vt:lpstr>Prikladnost produkcionih pravila</vt:lpstr>
      <vt:lpstr>Različitosti produkcionih pravila</vt:lpstr>
      <vt:lpstr>Prednosti produkcionih pravila</vt:lpstr>
      <vt:lpstr>Nedostaci produkcionih pravila</vt:lpstr>
      <vt:lpstr>Strukturirani objekti</vt:lpstr>
      <vt:lpstr>Graf - podsećanje</vt:lpstr>
      <vt:lpstr>Graf - podsećanje</vt:lpstr>
      <vt:lpstr>Grafovi &amp; Stabla</vt:lpstr>
      <vt:lpstr>Grafovi, stabla i mreže (1)</vt:lpstr>
      <vt:lpstr>Grafovi, stabla i mreže (2)</vt:lpstr>
      <vt:lpstr>Kauzalna mreža na jednostavnom grafu</vt:lpstr>
      <vt:lpstr>Hijerarhijska klasifikacija na stablu</vt:lpstr>
      <vt:lpstr>Semantička mreža (Quillian, 1968)</vt:lpstr>
      <vt:lpstr>Semantičke mreže</vt:lpstr>
      <vt:lpstr>Semantičke mreže</vt:lpstr>
      <vt:lpstr>Čvorovi i lukovi (veze)</vt:lpstr>
      <vt:lpstr>OAV tripleti</vt:lpstr>
      <vt:lpstr>Objekti i atributi</vt:lpstr>
      <vt:lpstr>Primer: Semantix Net</vt:lpstr>
      <vt:lpstr>Semantička mreža o psima</vt:lpstr>
      <vt:lpstr>Semantička mreža o snegu i ledu</vt:lpstr>
      <vt:lpstr>Primer semantičke mreže (1)</vt:lpstr>
      <vt:lpstr>Primer semantičke mreže (2)</vt:lpstr>
      <vt:lpstr>Konceptni grafovi</vt:lpstr>
      <vt:lpstr>Kauzalne relacije</vt:lpstr>
      <vt:lpstr>Kauzalna semantička mreža</vt:lpstr>
      <vt:lpstr>Relacije</vt:lpstr>
      <vt:lpstr>Tipovi relacija</vt:lpstr>
      <vt:lpstr>OWL DL semantika</vt:lpstr>
      <vt:lpstr>Predstavljanje nebinarnih relacija</vt:lpstr>
      <vt:lpstr>Predstavljanje nebinarnih relacija</vt:lpstr>
      <vt:lpstr>Predstavljanje nebinarnih relacija</vt:lpstr>
      <vt:lpstr>Semantičke mreže u Prologu</vt:lpstr>
      <vt:lpstr>Semantičke mreže u LISPu</vt:lpstr>
      <vt:lpstr>Individuali i klase</vt:lpstr>
      <vt:lpstr>Zaključivanje nasleđivanjem</vt:lpstr>
      <vt:lpstr>Izuzeci</vt:lpstr>
      <vt:lpstr>Konfliktne nasleđene vrednosti</vt:lpstr>
      <vt:lpstr>Tangled Hierarchies</vt:lpstr>
      <vt:lpstr>Višestruko nasleđivanje</vt:lpstr>
      <vt:lpstr>Moguća rešenja</vt:lpstr>
      <vt:lpstr>Pravila </vt:lpstr>
      <vt:lpstr>Udaljenost u stablu nasleđivanja</vt:lpstr>
      <vt:lpstr>Višestruka stabla i višestruki čvorovi</vt:lpstr>
      <vt:lpstr>Višestruka stabla</vt:lpstr>
      <vt:lpstr>Višestruki čvorovi</vt:lpstr>
      <vt:lpstr>Višestruki čvorovi</vt:lpstr>
      <vt:lpstr>Višestruki čvorovi</vt:lpstr>
      <vt:lpstr>PowerPoint Presentation</vt:lpstr>
      <vt:lpstr>Evidencijalno rezonovanje</vt:lpstr>
      <vt:lpstr>Likelihood</vt:lpstr>
      <vt:lpstr>Evidencijalno rezonovanje - primer</vt:lpstr>
      <vt:lpstr>Evidencijalno rezonovanje - primer</vt:lpstr>
      <vt:lpstr>Zaključivanje u semantičkim mrežama</vt:lpstr>
      <vt:lpstr>Zaključivanje u semantičkim mrežama</vt:lpstr>
      <vt:lpstr>Zaključivanje u semantičkim mrežama: Algoritam za nasleđivanje vrednosti</vt:lpstr>
      <vt:lpstr>Zaključivanje u semantičkim mrežama</vt:lpstr>
      <vt:lpstr>INTUICIJA</vt:lpstr>
      <vt:lpstr>Mreže kao skupovi formula</vt:lpstr>
      <vt:lpstr>Logička semantika</vt:lpstr>
      <vt:lpstr>Polinomijalni algoritam rezonovanja</vt:lpstr>
      <vt:lpstr>Semantičke mreže omogućuju tranzitivno rezonovanje?</vt:lpstr>
      <vt:lpstr>Karakteristike svojstava u semantičkim mrežama</vt:lpstr>
      <vt:lpstr>Implementacija semantičkih mreža</vt:lpstr>
      <vt:lpstr>Pitanja implementacije</vt:lpstr>
      <vt:lpstr>Prednosti semantičkih mreža</vt:lpstr>
      <vt:lpstr>Nedostaci semantičkih mreža</vt:lpstr>
      <vt:lpstr>Primer: Semantix Net</vt:lpstr>
      <vt:lpstr>Semantix Net nije baš najpreciznija</vt:lpstr>
      <vt:lpstr>Nedostaci semantičkih mreža</vt:lpstr>
      <vt:lpstr>Plitko i duboko znanje</vt:lpstr>
      <vt:lpstr>Plitko i duboko znanje</vt:lpstr>
      <vt:lpstr>Plitko i duboko znanje</vt:lpstr>
      <vt:lpstr>Šeme</vt:lpstr>
      <vt:lpstr>Konceptna šema</vt:lpstr>
      <vt:lpstr>Primeri šeme</vt:lpstr>
      <vt:lpstr>Frejm </vt:lpstr>
      <vt:lpstr>Primer jednostavnog frejma</vt:lpstr>
      <vt:lpstr>Struktura frejma</vt:lpstr>
      <vt:lpstr>Slotovi</vt:lpstr>
      <vt:lpstr>Korišćenje frejmova</vt:lpstr>
      <vt:lpstr>Primer Restaurant Frame</vt:lpstr>
      <vt:lpstr>Generički frejm za restoran</vt:lpstr>
      <vt:lpstr>Restaurant skript</vt:lpstr>
      <vt:lpstr>Prednosti frejma</vt:lpstr>
      <vt:lpstr>Nedostaci frejma</vt:lpstr>
      <vt:lpstr>Logika</vt:lpstr>
      <vt:lpstr>Propoziciona logika</vt:lpstr>
      <vt:lpstr>Propozicina signatura, atomi i formule</vt:lpstr>
      <vt:lpstr>Istinitosne vrednosti</vt:lpstr>
      <vt:lpstr>Semantika veznika </vt:lpstr>
      <vt:lpstr>Interpretacija formula</vt:lpstr>
      <vt:lpstr>Interpretacija formula</vt:lpstr>
      <vt:lpstr>Tautologija i ekvivalencija</vt:lpstr>
      <vt:lpstr>Skup formula</vt:lpstr>
      <vt:lpstr>Predstavljanje znanja propozicionom logikom</vt:lpstr>
      <vt:lpstr>Primer</vt:lpstr>
      <vt:lpstr>Eksplicitne definicije</vt:lpstr>
      <vt:lpstr>Eksplicitna definicija – primer</vt:lpstr>
      <vt:lpstr>Prirodna dedukcija</vt:lpstr>
      <vt:lpstr>Pravila rezonovanje u propozicionoj logici</vt:lpstr>
      <vt:lpstr>Pravila rezonovanja</vt:lpstr>
      <vt:lpstr>Primer</vt:lpstr>
      <vt:lpstr>Dokaz</vt:lpstr>
      <vt:lpstr>Osnovne i izvedene forme argumanata</vt:lpstr>
      <vt:lpstr>PowerPoint Presentation</vt:lpstr>
      <vt:lpstr>Prirodna dedukcija</vt:lpstr>
      <vt:lpstr>Logika prvog reda</vt:lpstr>
      <vt:lpstr>Logika prvog reda</vt:lpstr>
      <vt:lpstr>Varijable</vt:lpstr>
      <vt:lpstr>Varijable</vt:lpstr>
      <vt:lpstr>Čemu služe slobodne varijable?</vt:lpstr>
      <vt:lpstr>Čemu služe slobodne varijable?</vt:lpstr>
      <vt:lpstr>Čemu služe slobodne varijable?</vt:lpstr>
      <vt:lpstr>Univerzalno zatvaranje</vt:lpstr>
      <vt:lpstr>Supstitucija</vt:lpstr>
      <vt:lpstr>Supstituable</vt:lpstr>
      <vt:lpstr>Primer</vt:lpstr>
      <vt:lpstr>Semantika</vt:lpstr>
      <vt:lpstr>Semantika</vt:lpstr>
      <vt:lpstr>Semantika</vt:lpstr>
      <vt:lpstr>Semantika</vt:lpstr>
      <vt:lpstr>Jedinstveno imenovanje</vt:lpstr>
      <vt:lpstr>Jedinstveno imenovanje</vt:lpstr>
      <vt:lpstr>Zatvaranje domena</vt:lpstr>
      <vt:lpstr>Zatvaranje domena</vt:lpstr>
      <vt:lpstr>Zatvaranje domena</vt:lpstr>
      <vt:lpstr>Zatvaranje domena</vt:lpstr>
      <vt:lpstr>Zatvaranje domena</vt:lpstr>
      <vt:lpstr>Reifikacija</vt:lpstr>
      <vt:lpstr>Reifikacija</vt:lpstr>
      <vt:lpstr>Eksplicitna definicija predikatske konstante</vt:lpstr>
      <vt:lpstr>Eksplicitna definicija funkcijske konstante</vt:lpstr>
      <vt:lpstr>Primer</vt:lpstr>
      <vt:lpstr>Prirodna dedukcija u logici prvog reda</vt:lpstr>
      <vt:lpstr>Prirodna dedukcija u logici prvog reda</vt:lpstr>
      <vt:lpstr>Primer 1</vt:lpstr>
      <vt:lpstr>Primer 1</vt:lpstr>
      <vt:lpstr>Primer 2</vt:lpstr>
      <vt:lpstr>Primer 2</vt:lpstr>
      <vt:lpstr>Primer 2</vt:lpstr>
      <vt:lpstr>Primer 3</vt:lpstr>
      <vt:lpstr>Primer 3</vt:lpstr>
      <vt:lpstr>Primer 4</vt:lpstr>
      <vt:lpstr>Primer 4</vt:lpstr>
      <vt:lpstr>Primer 4</vt:lpstr>
      <vt:lpstr>Primer 5</vt:lpstr>
      <vt:lpstr>Primer 5</vt:lpstr>
      <vt:lpstr>Ograničenja logike prvog reda</vt:lpstr>
      <vt:lpstr>Logika drugog reda</vt:lpstr>
      <vt:lpstr>Logika drugog reda</vt:lpstr>
      <vt:lpstr>Primer</vt:lpstr>
      <vt:lpstr>Logika drugog reda</vt:lpstr>
      <vt:lpstr>Logika drugog reda</vt:lpstr>
      <vt:lpstr>Tranzitivno zatvaranje</vt:lpstr>
      <vt:lpstr>Domensko zatvaranje</vt:lpstr>
      <vt:lpstr>PL vs FOL vs DL</vt:lpstr>
      <vt:lpstr>Deskriptivna logika</vt:lpstr>
      <vt:lpstr>Primer</vt:lpstr>
      <vt:lpstr>Primer</vt:lpstr>
      <vt:lpstr>Primer</vt:lpstr>
      <vt:lpstr>Baza znanja</vt:lpstr>
      <vt:lpstr>TBox</vt:lpstr>
      <vt:lpstr>TBox</vt:lpstr>
      <vt:lpstr>TBox</vt:lpstr>
      <vt:lpstr>TBox</vt:lpstr>
      <vt:lpstr>TBox</vt:lpstr>
      <vt:lpstr>ABox</vt:lpstr>
      <vt:lpstr>ABox primer</vt:lpstr>
      <vt:lpstr>Rezonovanje u DL sistemima</vt:lpstr>
      <vt:lpstr>Rezonovanje u DL sistemima</vt:lpstr>
      <vt:lpstr>Algoritam obuhvatanja</vt:lpstr>
      <vt:lpstr>Primer</vt:lpstr>
      <vt:lpstr>Algoritam instanciranja</vt:lpstr>
      <vt:lpstr>Primer</vt:lpstr>
      <vt:lpstr>Algoritam konzistentnosti</vt:lpstr>
      <vt:lpstr>Primer</vt:lpstr>
      <vt:lpstr>Zahtevi od DL sistema</vt:lpstr>
      <vt:lpstr>Razvoj deskriptivne logike</vt:lpstr>
      <vt:lpstr>Razvoj deskriptivne logike</vt:lpstr>
      <vt:lpstr>Razvoj deskriptivne logike</vt:lpstr>
      <vt:lpstr>Razvoj deskriptivne logike</vt:lpstr>
      <vt:lpstr>Razvoj deskriptivne logike</vt:lpstr>
      <vt:lpstr>Osnovna DL ALC</vt:lpstr>
      <vt:lpstr>Sintaksa ALC</vt:lpstr>
      <vt:lpstr>Semantika ALC </vt:lpstr>
      <vt:lpstr>Aksiomi u TBox-u</vt:lpstr>
      <vt:lpstr>Definisanje</vt:lpstr>
      <vt:lpstr>Aksiomi u ABox-u</vt:lpstr>
      <vt:lpstr>Baza znanja</vt:lpstr>
      <vt:lpstr>Baza znanja</vt:lpstr>
      <vt:lpstr>Rezonovanje</vt:lpstr>
      <vt:lpstr>Važna proširenja ALC </vt:lpstr>
      <vt:lpstr>Ograničenja brojeva</vt:lpstr>
      <vt:lpstr>Ograničenja brojeva</vt:lpstr>
      <vt:lpstr>Inverzne, tranzitivne role i podrole</vt:lpstr>
      <vt:lpstr>Konkretni domeni</vt:lpstr>
      <vt:lpstr>Nominali</vt:lpstr>
      <vt:lpstr>Nazivi deskriptivnih logika</vt:lpstr>
      <vt:lpstr>Deskriptivne logike i prediktska logika</vt:lpstr>
      <vt:lpstr>SW i predstavljanje znanja</vt:lpstr>
      <vt:lpstr>OWL semantika</vt:lpstr>
      <vt:lpstr>OWL ontologija</vt:lpstr>
      <vt:lpstr>Reprezentacija, rezonovanje i logika</vt:lpstr>
      <vt:lpstr>Rezonovanje </vt:lpstr>
      <vt:lpstr>Metode zaključivanja</vt:lpstr>
      <vt:lpstr>Jezici RZ i programski jezici</vt:lpstr>
      <vt:lpstr>Jezici RZ  i prirodni jezik</vt:lpstr>
      <vt:lpstr>Dobri RZ jezici</vt:lpstr>
      <vt:lpstr>Primer: Metodi reprezentacije</vt:lpstr>
      <vt:lpstr>Ontologije</vt:lpstr>
      <vt:lpstr>Ontologije</vt:lpstr>
      <vt:lpstr>Terminologija</vt:lpstr>
      <vt:lpstr>Šta je Semantički Web?</vt:lpstr>
      <vt:lpstr>Ontologije i Semantički Web</vt:lpstr>
      <vt:lpstr>Ontološki termini</vt:lpstr>
      <vt:lpstr>IEEE Standard Upper Ontology</vt:lpstr>
      <vt:lpstr>OpenCyc</vt:lpstr>
      <vt:lpstr>OpenCYC (1)</vt:lpstr>
      <vt:lpstr>OpenCyc  Release 4.0</vt:lpstr>
      <vt:lpstr>SUMO</vt:lpstr>
      <vt:lpstr>SUMO (http://www.adampease.org/OP/)</vt:lpstr>
      <vt:lpstr>WordNet®</vt:lpstr>
      <vt:lpstr>WordNet® (1)</vt:lpstr>
      <vt:lpstr>Lojban</vt:lpstr>
      <vt:lpstr>Osnovne karakteristike Lojban jezika</vt:lpstr>
      <vt:lpstr>Lojban na jedan pogled</vt:lpstr>
      <vt:lpstr>Lojban i Semantički Web</vt:lpstr>
      <vt:lpstr>English v. Lojban</vt:lpstr>
      <vt:lpstr>OWL kao spas</vt:lpstr>
      <vt:lpstr>Deskriptivna logika (DL) </vt:lpstr>
      <vt:lpstr>Deskriptivna logika</vt:lpstr>
      <vt:lpstr>Vizualizacija modela podataka</vt:lpstr>
      <vt:lpstr>RDF ontologije</vt:lpstr>
      <vt:lpstr>Uklanjanje modelskog konflikta</vt:lpstr>
      <vt:lpstr>Važni koncepti i termini</vt:lpstr>
      <vt:lpstr>Sažetak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Predstavljanje znanja</dc:title>
  <dc:creator>ZiM</dc:creator>
  <cp:lastModifiedBy>milansegedinac</cp:lastModifiedBy>
  <cp:revision>740</cp:revision>
  <dcterms:created xsi:type="dcterms:W3CDTF">2015-02-22T04:47:47Z</dcterms:created>
  <dcterms:modified xsi:type="dcterms:W3CDTF">2017-04-24T13:56:21Z</dcterms:modified>
</cp:coreProperties>
</file>